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8" d="100"/>
          <a:sy n="68" d="100"/>
        </p:scale>
        <p:origin x="81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703F2-EB93-B30E-CAFA-B0D5DEA3FFC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81D16F4-9E3B-E907-B54E-7A90120906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115AAD0-6F67-05D2-3C5B-31EDA8E85320}"/>
              </a:ext>
            </a:extLst>
          </p:cNvPr>
          <p:cNvSpPr>
            <a:spLocks noGrp="1"/>
          </p:cNvSpPr>
          <p:nvPr>
            <p:ph type="dt" sz="half" idx="10"/>
          </p:nvPr>
        </p:nvSpPr>
        <p:spPr/>
        <p:txBody>
          <a:bodyPr/>
          <a:lstStyle/>
          <a:p>
            <a:fld id="{8BD96908-621F-4B5D-AF2B-B87059D9BE80}" type="datetimeFigureOut">
              <a:rPr lang="en-US" smtClean="0"/>
              <a:t>4/27/2024</a:t>
            </a:fld>
            <a:endParaRPr lang="en-US"/>
          </a:p>
        </p:txBody>
      </p:sp>
      <p:sp>
        <p:nvSpPr>
          <p:cNvPr id="5" name="Footer Placeholder 4">
            <a:extLst>
              <a:ext uri="{FF2B5EF4-FFF2-40B4-BE49-F238E27FC236}">
                <a16:creationId xmlns:a16="http://schemas.microsoft.com/office/drawing/2014/main" id="{F8266D80-7054-3000-D629-3B6F70EC54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630C54-9269-13C8-E8AF-82EE966D0635}"/>
              </a:ext>
            </a:extLst>
          </p:cNvPr>
          <p:cNvSpPr>
            <a:spLocks noGrp="1"/>
          </p:cNvSpPr>
          <p:nvPr>
            <p:ph type="sldNum" sz="quarter" idx="12"/>
          </p:nvPr>
        </p:nvSpPr>
        <p:spPr/>
        <p:txBody>
          <a:bodyPr/>
          <a:lstStyle/>
          <a:p>
            <a:fld id="{14D8E7D7-81DD-4568-BC99-6BD14CE5E4A5}" type="slidenum">
              <a:rPr lang="en-US" smtClean="0"/>
              <a:t>‹#›</a:t>
            </a:fld>
            <a:endParaRPr lang="en-US"/>
          </a:p>
        </p:txBody>
      </p:sp>
    </p:spTree>
    <p:extLst>
      <p:ext uri="{BB962C8B-B14F-4D97-AF65-F5344CB8AC3E}">
        <p14:creationId xmlns:p14="http://schemas.microsoft.com/office/powerpoint/2010/main" val="336327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2941E-CB5A-F0E7-3879-F80B36184B5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9E5C5BC-A9D9-331B-A3F1-2870D7030C5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4E40FD-93CF-DDFD-819D-E9283F048EF6}"/>
              </a:ext>
            </a:extLst>
          </p:cNvPr>
          <p:cNvSpPr>
            <a:spLocks noGrp="1"/>
          </p:cNvSpPr>
          <p:nvPr>
            <p:ph type="dt" sz="half" idx="10"/>
          </p:nvPr>
        </p:nvSpPr>
        <p:spPr/>
        <p:txBody>
          <a:bodyPr/>
          <a:lstStyle/>
          <a:p>
            <a:fld id="{8BD96908-621F-4B5D-AF2B-B87059D9BE80}" type="datetimeFigureOut">
              <a:rPr lang="en-US" smtClean="0"/>
              <a:t>4/27/2024</a:t>
            </a:fld>
            <a:endParaRPr lang="en-US"/>
          </a:p>
        </p:txBody>
      </p:sp>
      <p:sp>
        <p:nvSpPr>
          <p:cNvPr id="5" name="Footer Placeholder 4">
            <a:extLst>
              <a:ext uri="{FF2B5EF4-FFF2-40B4-BE49-F238E27FC236}">
                <a16:creationId xmlns:a16="http://schemas.microsoft.com/office/drawing/2014/main" id="{611BC022-6299-4860-9564-DB2CC3FA5B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2B806B-344E-54A8-C7CC-2A9C06D09A37}"/>
              </a:ext>
            </a:extLst>
          </p:cNvPr>
          <p:cNvSpPr>
            <a:spLocks noGrp="1"/>
          </p:cNvSpPr>
          <p:nvPr>
            <p:ph type="sldNum" sz="quarter" idx="12"/>
          </p:nvPr>
        </p:nvSpPr>
        <p:spPr/>
        <p:txBody>
          <a:bodyPr/>
          <a:lstStyle/>
          <a:p>
            <a:fld id="{14D8E7D7-81DD-4568-BC99-6BD14CE5E4A5}" type="slidenum">
              <a:rPr lang="en-US" smtClean="0"/>
              <a:t>‹#›</a:t>
            </a:fld>
            <a:endParaRPr lang="en-US"/>
          </a:p>
        </p:txBody>
      </p:sp>
    </p:spTree>
    <p:extLst>
      <p:ext uri="{BB962C8B-B14F-4D97-AF65-F5344CB8AC3E}">
        <p14:creationId xmlns:p14="http://schemas.microsoft.com/office/powerpoint/2010/main" val="295573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CA6F166-0EFD-933C-FFD9-7B019D06CF9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A265EF4-AB1A-3B22-A9CE-0DA4829698D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9DFBD6-2FCF-3E88-8188-B3B3DB749A4D}"/>
              </a:ext>
            </a:extLst>
          </p:cNvPr>
          <p:cNvSpPr>
            <a:spLocks noGrp="1"/>
          </p:cNvSpPr>
          <p:nvPr>
            <p:ph type="dt" sz="half" idx="10"/>
          </p:nvPr>
        </p:nvSpPr>
        <p:spPr/>
        <p:txBody>
          <a:bodyPr/>
          <a:lstStyle/>
          <a:p>
            <a:fld id="{8BD96908-621F-4B5D-AF2B-B87059D9BE80}" type="datetimeFigureOut">
              <a:rPr lang="en-US" smtClean="0"/>
              <a:t>4/27/2024</a:t>
            </a:fld>
            <a:endParaRPr lang="en-US"/>
          </a:p>
        </p:txBody>
      </p:sp>
      <p:sp>
        <p:nvSpPr>
          <p:cNvPr id="5" name="Footer Placeholder 4">
            <a:extLst>
              <a:ext uri="{FF2B5EF4-FFF2-40B4-BE49-F238E27FC236}">
                <a16:creationId xmlns:a16="http://schemas.microsoft.com/office/drawing/2014/main" id="{25121398-E888-54BE-A72D-EDAB4F9BDC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0CB32A-1D12-9CA6-523A-335D938D542E}"/>
              </a:ext>
            </a:extLst>
          </p:cNvPr>
          <p:cNvSpPr>
            <a:spLocks noGrp="1"/>
          </p:cNvSpPr>
          <p:nvPr>
            <p:ph type="sldNum" sz="quarter" idx="12"/>
          </p:nvPr>
        </p:nvSpPr>
        <p:spPr/>
        <p:txBody>
          <a:bodyPr/>
          <a:lstStyle/>
          <a:p>
            <a:fld id="{14D8E7D7-81DD-4568-BC99-6BD14CE5E4A5}" type="slidenum">
              <a:rPr lang="en-US" smtClean="0"/>
              <a:t>‹#›</a:t>
            </a:fld>
            <a:endParaRPr lang="en-US"/>
          </a:p>
        </p:txBody>
      </p:sp>
    </p:spTree>
    <p:extLst>
      <p:ext uri="{BB962C8B-B14F-4D97-AF65-F5344CB8AC3E}">
        <p14:creationId xmlns:p14="http://schemas.microsoft.com/office/powerpoint/2010/main" val="2764680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3C016-B3A2-DE13-AE05-B176843EDFA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ECA2762-39A7-2118-17B4-C7271CB6131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4D691C-BA2A-2862-D1E6-B32A54CED589}"/>
              </a:ext>
            </a:extLst>
          </p:cNvPr>
          <p:cNvSpPr>
            <a:spLocks noGrp="1"/>
          </p:cNvSpPr>
          <p:nvPr>
            <p:ph type="dt" sz="half" idx="10"/>
          </p:nvPr>
        </p:nvSpPr>
        <p:spPr/>
        <p:txBody>
          <a:bodyPr/>
          <a:lstStyle/>
          <a:p>
            <a:fld id="{8BD96908-621F-4B5D-AF2B-B87059D9BE80}" type="datetimeFigureOut">
              <a:rPr lang="en-US" smtClean="0"/>
              <a:t>4/27/2024</a:t>
            </a:fld>
            <a:endParaRPr lang="en-US"/>
          </a:p>
        </p:txBody>
      </p:sp>
      <p:sp>
        <p:nvSpPr>
          <p:cNvPr id="5" name="Footer Placeholder 4">
            <a:extLst>
              <a:ext uri="{FF2B5EF4-FFF2-40B4-BE49-F238E27FC236}">
                <a16:creationId xmlns:a16="http://schemas.microsoft.com/office/drawing/2014/main" id="{96DC5AF6-1406-9A98-564E-12BDE63E1A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352E4C-BD5C-33E9-5E46-0EF7E869CF13}"/>
              </a:ext>
            </a:extLst>
          </p:cNvPr>
          <p:cNvSpPr>
            <a:spLocks noGrp="1"/>
          </p:cNvSpPr>
          <p:nvPr>
            <p:ph type="sldNum" sz="quarter" idx="12"/>
          </p:nvPr>
        </p:nvSpPr>
        <p:spPr/>
        <p:txBody>
          <a:bodyPr/>
          <a:lstStyle/>
          <a:p>
            <a:fld id="{14D8E7D7-81DD-4568-BC99-6BD14CE5E4A5}" type="slidenum">
              <a:rPr lang="en-US" smtClean="0"/>
              <a:t>‹#›</a:t>
            </a:fld>
            <a:endParaRPr lang="en-US"/>
          </a:p>
        </p:txBody>
      </p:sp>
    </p:spTree>
    <p:extLst>
      <p:ext uri="{BB962C8B-B14F-4D97-AF65-F5344CB8AC3E}">
        <p14:creationId xmlns:p14="http://schemas.microsoft.com/office/powerpoint/2010/main" val="3616578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D742B-28F8-CCDF-35B7-FF7FF6B4A8B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74F299A-80D7-E69A-D711-2E836372C76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DEA3A71-4AD6-CE19-4D52-2B1286CBF405}"/>
              </a:ext>
            </a:extLst>
          </p:cNvPr>
          <p:cNvSpPr>
            <a:spLocks noGrp="1"/>
          </p:cNvSpPr>
          <p:nvPr>
            <p:ph type="dt" sz="half" idx="10"/>
          </p:nvPr>
        </p:nvSpPr>
        <p:spPr/>
        <p:txBody>
          <a:bodyPr/>
          <a:lstStyle/>
          <a:p>
            <a:fld id="{8BD96908-621F-4B5D-AF2B-B87059D9BE80}" type="datetimeFigureOut">
              <a:rPr lang="en-US" smtClean="0"/>
              <a:t>4/27/2024</a:t>
            </a:fld>
            <a:endParaRPr lang="en-US"/>
          </a:p>
        </p:txBody>
      </p:sp>
      <p:sp>
        <p:nvSpPr>
          <p:cNvPr id="5" name="Footer Placeholder 4">
            <a:extLst>
              <a:ext uri="{FF2B5EF4-FFF2-40B4-BE49-F238E27FC236}">
                <a16:creationId xmlns:a16="http://schemas.microsoft.com/office/drawing/2014/main" id="{C51127B2-5A29-620B-1EE2-66C8357237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159BE9-DBBD-61A4-0D54-3B2BC4BD1A04}"/>
              </a:ext>
            </a:extLst>
          </p:cNvPr>
          <p:cNvSpPr>
            <a:spLocks noGrp="1"/>
          </p:cNvSpPr>
          <p:nvPr>
            <p:ph type="sldNum" sz="quarter" idx="12"/>
          </p:nvPr>
        </p:nvSpPr>
        <p:spPr/>
        <p:txBody>
          <a:bodyPr/>
          <a:lstStyle/>
          <a:p>
            <a:fld id="{14D8E7D7-81DD-4568-BC99-6BD14CE5E4A5}" type="slidenum">
              <a:rPr lang="en-US" smtClean="0"/>
              <a:t>‹#›</a:t>
            </a:fld>
            <a:endParaRPr lang="en-US"/>
          </a:p>
        </p:txBody>
      </p:sp>
    </p:spTree>
    <p:extLst>
      <p:ext uri="{BB962C8B-B14F-4D97-AF65-F5344CB8AC3E}">
        <p14:creationId xmlns:p14="http://schemas.microsoft.com/office/powerpoint/2010/main" val="750435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A4EA0-A1F5-339F-374F-89BF69AB08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1FB9FDA-026F-474C-2111-0226083B8BE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07C3C6C-5CD1-8C2C-654F-B6333B66DAB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7493D4C-84A9-2374-B06B-9B0CCB0FF1F6}"/>
              </a:ext>
            </a:extLst>
          </p:cNvPr>
          <p:cNvSpPr>
            <a:spLocks noGrp="1"/>
          </p:cNvSpPr>
          <p:nvPr>
            <p:ph type="dt" sz="half" idx="10"/>
          </p:nvPr>
        </p:nvSpPr>
        <p:spPr/>
        <p:txBody>
          <a:bodyPr/>
          <a:lstStyle/>
          <a:p>
            <a:fld id="{8BD96908-621F-4B5D-AF2B-B87059D9BE80}" type="datetimeFigureOut">
              <a:rPr lang="en-US" smtClean="0"/>
              <a:t>4/27/2024</a:t>
            </a:fld>
            <a:endParaRPr lang="en-US"/>
          </a:p>
        </p:txBody>
      </p:sp>
      <p:sp>
        <p:nvSpPr>
          <p:cNvPr id="6" name="Footer Placeholder 5">
            <a:extLst>
              <a:ext uri="{FF2B5EF4-FFF2-40B4-BE49-F238E27FC236}">
                <a16:creationId xmlns:a16="http://schemas.microsoft.com/office/drawing/2014/main" id="{B196A417-D64D-DB2A-19AA-30B26A0E0D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D8A9B7-34AD-1FAC-F124-2D9EF81B3830}"/>
              </a:ext>
            </a:extLst>
          </p:cNvPr>
          <p:cNvSpPr>
            <a:spLocks noGrp="1"/>
          </p:cNvSpPr>
          <p:nvPr>
            <p:ph type="sldNum" sz="quarter" idx="12"/>
          </p:nvPr>
        </p:nvSpPr>
        <p:spPr/>
        <p:txBody>
          <a:bodyPr/>
          <a:lstStyle/>
          <a:p>
            <a:fld id="{14D8E7D7-81DD-4568-BC99-6BD14CE5E4A5}" type="slidenum">
              <a:rPr lang="en-US" smtClean="0"/>
              <a:t>‹#›</a:t>
            </a:fld>
            <a:endParaRPr lang="en-US"/>
          </a:p>
        </p:txBody>
      </p:sp>
    </p:spTree>
    <p:extLst>
      <p:ext uri="{BB962C8B-B14F-4D97-AF65-F5344CB8AC3E}">
        <p14:creationId xmlns:p14="http://schemas.microsoft.com/office/powerpoint/2010/main" val="2522833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274A6-DC20-9CCD-8F7F-2C232C7FEFB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1ADEBEE-2C9E-793F-8F74-BB44C6ADB5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D917C7E-1025-77F9-5184-025E97EC266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A574E26-285E-27FA-62F2-E06991934C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A9AD2EA-CE5E-61FA-ADF8-5FB779A372B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E668410-25CD-BBB5-A0BB-84B1C5B023AB}"/>
              </a:ext>
            </a:extLst>
          </p:cNvPr>
          <p:cNvSpPr>
            <a:spLocks noGrp="1"/>
          </p:cNvSpPr>
          <p:nvPr>
            <p:ph type="dt" sz="half" idx="10"/>
          </p:nvPr>
        </p:nvSpPr>
        <p:spPr/>
        <p:txBody>
          <a:bodyPr/>
          <a:lstStyle/>
          <a:p>
            <a:fld id="{8BD96908-621F-4B5D-AF2B-B87059D9BE80}" type="datetimeFigureOut">
              <a:rPr lang="en-US" smtClean="0"/>
              <a:t>4/27/2024</a:t>
            </a:fld>
            <a:endParaRPr lang="en-US"/>
          </a:p>
        </p:txBody>
      </p:sp>
      <p:sp>
        <p:nvSpPr>
          <p:cNvPr id="8" name="Footer Placeholder 7">
            <a:extLst>
              <a:ext uri="{FF2B5EF4-FFF2-40B4-BE49-F238E27FC236}">
                <a16:creationId xmlns:a16="http://schemas.microsoft.com/office/drawing/2014/main" id="{BB7AB3D6-848B-E9AD-73CC-3D33813D971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F9F794C-FABB-590E-244B-A90DDE666A6E}"/>
              </a:ext>
            </a:extLst>
          </p:cNvPr>
          <p:cNvSpPr>
            <a:spLocks noGrp="1"/>
          </p:cNvSpPr>
          <p:nvPr>
            <p:ph type="sldNum" sz="quarter" idx="12"/>
          </p:nvPr>
        </p:nvSpPr>
        <p:spPr/>
        <p:txBody>
          <a:bodyPr/>
          <a:lstStyle/>
          <a:p>
            <a:fld id="{14D8E7D7-81DD-4568-BC99-6BD14CE5E4A5}" type="slidenum">
              <a:rPr lang="en-US" smtClean="0"/>
              <a:t>‹#›</a:t>
            </a:fld>
            <a:endParaRPr lang="en-US"/>
          </a:p>
        </p:txBody>
      </p:sp>
    </p:spTree>
    <p:extLst>
      <p:ext uri="{BB962C8B-B14F-4D97-AF65-F5344CB8AC3E}">
        <p14:creationId xmlns:p14="http://schemas.microsoft.com/office/powerpoint/2010/main" val="3558260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371B3-F033-6955-E1F7-25A7A8EAF31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81C6ADD-A143-71D9-9D22-AC4706E1D9DA}"/>
              </a:ext>
            </a:extLst>
          </p:cNvPr>
          <p:cNvSpPr>
            <a:spLocks noGrp="1"/>
          </p:cNvSpPr>
          <p:nvPr>
            <p:ph type="dt" sz="half" idx="10"/>
          </p:nvPr>
        </p:nvSpPr>
        <p:spPr/>
        <p:txBody>
          <a:bodyPr/>
          <a:lstStyle/>
          <a:p>
            <a:fld id="{8BD96908-621F-4B5D-AF2B-B87059D9BE80}" type="datetimeFigureOut">
              <a:rPr lang="en-US" smtClean="0"/>
              <a:t>4/27/2024</a:t>
            </a:fld>
            <a:endParaRPr lang="en-US"/>
          </a:p>
        </p:txBody>
      </p:sp>
      <p:sp>
        <p:nvSpPr>
          <p:cNvPr id="4" name="Footer Placeholder 3">
            <a:extLst>
              <a:ext uri="{FF2B5EF4-FFF2-40B4-BE49-F238E27FC236}">
                <a16:creationId xmlns:a16="http://schemas.microsoft.com/office/drawing/2014/main" id="{B2316747-470D-7FA2-D5B0-C97F74AA7D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5B5609D-A8E7-5385-DF29-5D697A791786}"/>
              </a:ext>
            </a:extLst>
          </p:cNvPr>
          <p:cNvSpPr>
            <a:spLocks noGrp="1"/>
          </p:cNvSpPr>
          <p:nvPr>
            <p:ph type="sldNum" sz="quarter" idx="12"/>
          </p:nvPr>
        </p:nvSpPr>
        <p:spPr/>
        <p:txBody>
          <a:bodyPr/>
          <a:lstStyle/>
          <a:p>
            <a:fld id="{14D8E7D7-81DD-4568-BC99-6BD14CE5E4A5}" type="slidenum">
              <a:rPr lang="en-US" smtClean="0"/>
              <a:t>‹#›</a:t>
            </a:fld>
            <a:endParaRPr lang="en-US"/>
          </a:p>
        </p:txBody>
      </p:sp>
    </p:spTree>
    <p:extLst>
      <p:ext uri="{BB962C8B-B14F-4D97-AF65-F5344CB8AC3E}">
        <p14:creationId xmlns:p14="http://schemas.microsoft.com/office/powerpoint/2010/main" val="3403916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7EDEF3-3561-A935-75C9-6254C621A4C5}"/>
              </a:ext>
            </a:extLst>
          </p:cNvPr>
          <p:cNvSpPr>
            <a:spLocks noGrp="1"/>
          </p:cNvSpPr>
          <p:nvPr>
            <p:ph type="dt" sz="half" idx="10"/>
          </p:nvPr>
        </p:nvSpPr>
        <p:spPr/>
        <p:txBody>
          <a:bodyPr/>
          <a:lstStyle/>
          <a:p>
            <a:fld id="{8BD96908-621F-4B5D-AF2B-B87059D9BE80}" type="datetimeFigureOut">
              <a:rPr lang="en-US" smtClean="0"/>
              <a:t>4/27/2024</a:t>
            </a:fld>
            <a:endParaRPr lang="en-US"/>
          </a:p>
        </p:txBody>
      </p:sp>
      <p:sp>
        <p:nvSpPr>
          <p:cNvPr id="3" name="Footer Placeholder 2">
            <a:extLst>
              <a:ext uri="{FF2B5EF4-FFF2-40B4-BE49-F238E27FC236}">
                <a16:creationId xmlns:a16="http://schemas.microsoft.com/office/drawing/2014/main" id="{7E31842C-957D-1010-0853-0A99E0F67B6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AE889CC-1D27-65F9-4AA8-31AA9C5D877D}"/>
              </a:ext>
            </a:extLst>
          </p:cNvPr>
          <p:cNvSpPr>
            <a:spLocks noGrp="1"/>
          </p:cNvSpPr>
          <p:nvPr>
            <p:ph type="sldNum" sz="quarter" idx="12"/>
          </p:nvPr>
        </p:nvSpPr>
        <p:spPr/>
        <p:txBody>
          <a:bodyPr/>
          <a:lstStyle/>
          <a:p>
            <a:fld id="{14D8E7D7-81DD-4568-BC99-6BD14CE5E4A5}" type="slidenum">
              <a:rPr lang="en-US" smtClean="0"/>
              <a:t>‹#›</a:t>
            </a:fld>
            <a:endParaRPr lang="en-US"/>
          </a:p>
        </p:txBody>
      </p:sp>
    </p:spTree>
    <p:extLst>
      <p:ext uri="{BB962C8B-B14F-4D97-AF65-F5344CB8AC3E}">
        <p14:creationId xmlns:p14="http://schemas.microsoft.com/office/powerpoint/2010/main" val="932733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B41C9-7E11-9E13-9312-A3CDB7DEEB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CFE4663-9B74-322C-624E-D813DE2443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CA7455B-80D0-88FE-E9D4-ADD2811966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43673D-9F67-39CA-6D69-25253848F49A}"/>
              </a:ext>
            </a:extLst>
          </p:cNvPr>
          <p:cNvSpPr>
            <a:spLocks noGrp="1"/>
          </p:cNvSpPr>
          <p:nvPr>
            <p:ph type="dt" sz="half" idx="10"/>
          </p:nvPr>
        </p:nvSpPr>
        <p:spPr/>
        <p:txBody>
          <a:bodyPr/>
          <a:lstStyle/>
          <a:p>
            <a:fld id="{8BD96908-621F-4B5D-AF2B-B87059D9BE80}" type="datetimeFigureOut">
              <a:rPr lang="en-US" smtClean="0"/>
              <a:t>4/27/2024</a:t>
            </a:fld>
            <a:endParaRPr lang="en-US"/>
          </a:p>
        </p:txBody>
      </p:sp>
      <p:sp>
        <p:nvSpPr>
          <p:cNvPr id="6" name="Footer Placeholder 5">
            <a:extLst>
              <a:ext uri="{FF2B5EF4-FFF2-40B4-BE49-F238E27FC236}">
                <a16:creationId xmlns:a16="http://schemas.microsoft.com/office/drawing/2014/main" id="{45BF647A-5220-8DA1-A4B2-2875792795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991662-0357-660A-9101-70DEFB864AF6}"/>
              </a:ext>
            </a:extLst>
          </p:cNvPr>
          <p:cNvSpPr>
            <a:spLocks noGrp="1"/>
          </p:cNvSpPr>
          <p:nvPr>
            <p:ph type="sldNum" sz="quarter" idx="12"/>
          </p:nvPr>
        </p:nvSpPr>
        <p:spPr/>
        <p:txBody>
          <a:bodyPr/>
          <a:lstStyle/>
          <a:p>
            <a:fld id="{14D8E7D7-81DD-4568-BC99-6BD14CE5E4A5}" type="slidenum">
              <a:rPr lang="en-US" smtClean="0"/>
              <a:t>‹#›</a:t>
            </a:fld>
            <a:endParaRPr lang="en-US"/>
          </a:p>
        </p:txBody>
      </p:sp>
    </p:spTree>
    <p:extLst>
      <p:ext uri="{BB962C8B-B14F-4D97-AF65-F5344CB8AC3E}">
        <p14:creationId xmlns:p14="http://schemas.microsoft.com/office/powerpoint/2010/main" val="1250363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D3309-A6AE-C017-E29F-04A938D0C1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48A7702-896D-E9DD-41A1-430632B2E7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2DACD7E-B0FE-66F2-9741-D9BEED2575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B01DDA2-B4D7-E4D0-8368-4410658F0BC5}"/>
              </a:ext>
            </a:extLst>
          </p:cNvPr>
          <p:cNvSpPr>
            <a:spLocks noGrp="1"/>
          </p:cNvSpPr>
          <p:nvPr>
            <p:ph type="dt" sz="half" idx="10"/>
          </p:nvPr>
        </p:nvSpPr>
        <p:spPr/>
        <p:txBody>
          <a:bodyPr/>
          <a:lstStyle/>
          <a:p>
            <a:fld id="{8BD96908-621F-4B5D-AF2B-B87059D9BE80}" type="datetimeFigureOut">
              <a:rPr lang="en-US" smtClean="0"/>
              <a:t>4/27/2024</a:t>
            </a:fld>
            <a:endParaRPr lang="en-US"/>
          </a:p>
        </p:txBody>
      </p:sp>
      <p:sp>
        <p:nvSpPr>
          <p:cNvPr id="6" name="Footer Placeholder 5">
            <a:extLst>
              <a:ext uri="{FF2B5EF4-FFF2-40B4-BE49-F238E27FC236}">
                <a16:creationId xmlns:a16="http://schemas.microsoft.com/office/drawing/2014/main" id="{8AD80DA2-1915-12AC-E5D6-12D1D39ECE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CE4DAD-4D9A-628C-83CA-A04092D159A6}"/>
              </a:ext>
            </a:extLst>
          </p:cNvPr>
          <p:cNvSpPr>
            <a:spLocks noGrp="1"/>
          </p:cNvSpPr>
          <p:nvPr>
            <p:ph type="sldNum" sz="quarter" idx="12"/>
          </p:nvPr>
        </p:nvSpPr>
        <p:spPr/>
        <p:txBody>
          <a:bodyPr/>
          <a:lstStyle/>
          <a:p>
            <a:fld id="{14D8E7D7-81DD-4568-BC99-6BD14CE5E4A5}" type="slidenum">
              <a:rPr lang="en-US" smtClean="0"/>
              <a:t>‹#›</a:t>
            </a:fld>
            <a:endParaRPr lang="en-US"/>
          </a:p>
        </p:txBody>
      </p:sp>
    </p:spTree>
    <p:extLst>
      <p:ext uri="{BB962C8B-B14F-4D97-AF65-F5344CB8AC3E}">
        <p14:creationId xmlns:p14="http://schemas.microsoft.com/office/powerpoint/2010/main" val="3985961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4BAA8BF-A6DD-0C8F-642D-B471F735C5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0DC0CC1-A0DF-75F1-F4B9-1C1BA065C5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8028F8-E932-48EA-98F0-019DDBEE5B8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BD96908-621F-4B5D-AF2B-B87059D9BE80}" type="datetimeFigureOut">
              <a:rPr lang="en-US" smtClean="0"/>
              <a:t>4/27/2024</a:t>
            </a:fld>
            <a:endParaRPr lang="en-US"/>
          </a:p>
        </p:txBody>
      </p:sp>
      <p:sp>
        <p:nvSpPr>
          <p:cNvPr id="5" name="Footer Placeholder 4">
            <a:extLst>
              <a:ext uri="{FF2B5EF4-FFF2-40B4-BE49-F238E27FC236}">
                <a16:creationId xmlns:a16="http://schemas.microsoft.com/office/drawing/2014/main" id="{19EC6977-CE64-4075-A1F8-FB4114C13D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809BE141-E887-2590-E3E2-D08CF7FFF7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4D8E7D7-81DD-4568-BC99-6BD14CE5E4A5}" type="slidenum">
              <a:rPr lang="en-US" smtClean="0"/>
              <a:t>‹#›</a:t>
            </a:fld>
            <a:endParaRPr lang="en-US"/>
          </a:p>
        </p:txBody>
      </p:sp>
    </p:spTree>
    <p:extLst>
      <p:ext uri="{BB962C8B-B14F-4D97-AF65-F5344CB8AC3E}">
        <p14:creationId xmlns:p14="http://schemas.microsoft.com/office/powerpoint/2010/main" val="1233619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97190-3B72-24FA-A4F5-8218AEDD58C8}"/>
              </a:ext>
            </a:extLst>
          </p:cNvPr>
          <p:cNvSpPr>
            <a:spLocks noGrp="1"/>
          </p:cNvSpPr>
          <p:nvPr>
            <p:ph type="ctrTitle"/>
          </p:nvPr>
        </p:nvSpPr>
        <p:spPr>
          <a:xfrm>
            <a:off x="1524000" y="422031"/>
            <a:ext cx="9144000" cy="3087932"/>
          </a:xfrm>
        </p:spPr>
        <p:txBody>
          <a:bodyPr>
            <a:normAutofit fontScale="90000"/>
          </a:bodyPr>
          <a:lstStyle/>
          <a:p>
            <a:r>
              <a:rPr lang="en-US" sz="4400" kern="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Title:</a:t>
            </a:r>
            <a:br>
              <a:rPr lang="en-US" sz="4400" kern="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4400" kern="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"Decoding Trends and Patterns: Navigating Business Dynamics in an Ever-Evolving Landscape"</a:t>
            </a:r>
            <a:br>
              <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Subtitle 2">
            <a:extLst>
              <a:ext uri="{FF2B5EF4-FFF2-40B4-BE49-F238E27FC236}">
                <a16:creationId xmlns:a16="http://schemas.microsoft.com/office/drawing/2014/main" id="{DE240309-741E-E96D-FE7A-1FCF87096774}"/>
              </a:ext>
            </a:extLst>
          </p:cNvPr>
          <p:cNvSpPr>
            <a:spLocks noGrp="1"/>
          </p:cNvSpPr>
          <p:nvPr>
            <p:ph type="subTitle" idx="1"/>
          </p:nvPr>
        </p:nvSpPr>
        <p:spPr>
          <a:xfrm>
            <a:off x="295422" y="3602038"/>
            <a:ext cx="11896578" cy="2517408"/>
          </a:xfrm>
        </p:spPr>
        <p:txBody>
          <a:bodyPr>
            <a:normAutofit/>
          </a:bodyPr>
          <a:lstStyle/>
          <a:p>
            <a:pPr algn="l"/>
            <a:r>
              <a:rPr lang="en-US" sz="3600" dirty="0"/>
              <a:t>Presenter : Dr. Vincent Bizimana</a:t>
            </a:r>
          </a:p>
          <a:p>
            <a:pPr algn="l"/>
            <a:r>
              <a:rPr lang="en-US" sz="3600" dirty="0"/>
              <a:t>Position     :Head of Department of Business Management </a:t>
            </a:r>
          </a:p>
          <a:p>
            <a:pPr algn="l"/>
            <a:r>
              <a:rPr lang="en-US" sz="3600" dirty="0"/>
              <a:t>                       </a:t>
            </a:r>
            <a:r>
              <a:rPr lang="en-US" sz="3600" dirty="0" err="1"/>
              <a:t>Texila</a:t>
            </a:r>
            <a:r>
              <a:rPr lang="en-US" sz="3600" dirty="0"/>
              <a:t> American University-Zambia </a:t>
            </a:r>
          </a:p>
          <a:p>
            <a:endParaRPr lang="en-US" dirty="0"/>
          </a:p>
        </p:txBody>
      </p:sp>
    </p:spTree>
    <p:extLst>
      <p:ext uri="{BB962C8B-B14F-4D97-AF65-F5344CB8AC3E}">
        <p14:creationId xmlns:p14="http://schemas.microsoft.com/office/powerpoint/2010/main" val="7930508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B4A38-5D42-D645-3EE7-94C540D02CB9}"/>
              </a:ext>
            </a:extLst>
          </p:cNvPr>
          <p:cNvSpPr>
            <a:spLocks noGrp="1"/>
          </p:cNvSpPr>
          <p:nvPr>
            <p:ph type="title"/>
          </p:nvPr>
        </p:nvSpPr>
        <p:spPr/>
        <p:txBody>
          <a:bodyPr>
            <a:normAutofit/>
          </a:bodyPr>
          <a:lstStyle/>
          <a:p>
            <a:pPr>
              <a:lnSpc>
                <a:spcPct val="115000"/>
              </a:lnSpc>
              <a:spcAft>
                <a:spcPts val="500"/>
              </a:spcAft>
            </a:pPr>
            <a:r>
              <a:rPr lang="en-US" sz="1800" b="1"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IDENTIFYING AND ANALYZING TRENDS</a:t>
            </a:r>
            <a:br>
              <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rPr>
            </a:br>
            <a:r>
              <a:rPr lang="en-US" sz="1800" kern="0" dirty="0">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 </a:t>
            </a:r>
            <a:br>
              <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rPr>
            </a:br>
            <a:r>
              <a:rPr lang="en-US" sz="1800" kern="0" dirty="0">
                <a:effectLst/>
                <a:latin typeface="Segoe UI" panose="020B0502040204020203" pitchFamily="34" charset="0"/>
                <a:ea typeface="Times New Roman" panose="02020603050405020304" pitchFamily="18" charset="0"/>
              </a:rPr>
              <a:t>Here's a structured approach to identifying and analyzing trends:</a:t>
            </a:r>
            <a:endParaRPr lang="en-US" dirty="0"/>
          </a:p>
        </p:txBody>
      </p:sp>
      <p:sp>
        <p:nvSpPr>
          <p:cNvPr id="3" name="Content Placeholder 2">
            <a:extLst>
              <a:ext uri="{FF2B5EF4-FFF2-40B4-BE49-F238E27FC236}">
                <a16:creationId xmlns:a16="http://schemas.microsoft.com/office/drawing/2014/main" id="{11DEE46C-142B-5ED3-5E7D-8896CBDF4246}"/>
              </a:ext>
            </a:extLst>
          </p:cNvPr>
          <p:cNvSpPr>
            <a:spLocks noGrp="1"/>
          </p:cNvSpPr>
          <p:nvPr>
            <p:ph idx="1"/>
          </p:nvPr>
        </p:nvSpPr>
        <p:spPr/>
        <p:txBody>
          <a:bodyPr/>
          <a:lstStyle/>
          <a:p>
            <a:pPr>
              <a:lnSpc>
                <a:spcPct val="115000"/>
              </a:lnSpc>
              <a:spcAft>
                <a:spcPts val="800"/>
              </a:spcAft>
              <a:tabLst>
                <a:tab pos="457200" algn="l"/>
              </a:tabLst>
            </a:pPr>
            <a:r>
              <a:rPr lang="en-US" sz="1800" b="1"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Market Research</a:t>
            </a: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 Conduct thorough market research to understand the current landscape of your industry. This includes analyzing industry reports, market studies, and competitor analysis. Look for emerging technologies, consumer behaviors, and shifts in market demand.</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tabLst>
                <a:tab pos="457200" algn="l"/>
              </a:tabLst>
            </a:pPr>
            <a:r>
              <a:rPr lang="en-US" sz="1800" b="1"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Customer Feedback</a:t>
            </a: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 Engage with your customers through surveys, focus groups, and social media channels to gather insights into their preferences, needs, and pain points. Pay attention to their feedback regarding existing products or services, as well as their expectations for future offerings.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tabLst>
                <a:tab pos="457200" algn="l"/>
              </a:tabLst>
            </a:pPr>
            <a:r>
              <a:rPr lang="en-US" sz="1800" b="1"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Data Analysis</a:t>
            </a: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 Utilize data analytics tools to analyze large datasets for patterns and trends. This can include sales data, website analytics, social media metrics, and customer demographics. Look for correlations, seasonal fluctuations, and emerging patterns that could indicate changing consumer behavior or market dynamics.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4440488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F80AA-8378-F513-A1B9-920D841EB6F3}"/>
              </a:ext>
            </a:extLst>
          </p:cNvPr>
          <p:cNvSpPr>
            <a:spLocks noGrp="1"/>
          </p:cNvSpPr>
          <p:nvPr>
            <p:ph type="title"/>
          </p:nvPr>
        </p:nvSpPr>
        <p:spPr/>
        <p:txBody>
          <a:bodyPr/>
          <a:lstStyle/>
          <a:p>
            <a:r>
              <a:rPr lang="en-US" dirty="0"/>
              <a:t>Cont.’</a:t>
            </a:r>
          </a:p>
        </p:txBody>
      </p:sp>
      <p:sp>
        <p:nvSpPr>
          <p:cNvPr id="3" name="Content Placeholder 2">
            <a:extLst>
              <a:ext uri="{FF2B5EF4-FFF2-40B4-BE49-F238E27FC236}">
                <a16:creationId xmlns:a16="http://schemas.microsoft.com/office/drawing/2014/main" id="{70F4DBBE-2AE5-2614-F069-7C647BEBF030}"/>
              </a:ext>
            </a:extLst>
          </p:cNvPr>
          <p:cNvSpPr>
            <a:spLocks noGrp="1"/>
          </p:cNvSpPr>
          <p:nvPr>
            <p:ph idx="1"/>
          </p:nvPr>
        </p:nvSpPr>
        <p:spPr/>
        <p:txBody>
          <a:bodyPr/>
          <a:lstStyle/>
          <a:p>
            <a:pPr>
              <a:lnSpc>
                <a:spcPct val="115000"/>
              </a:lnSpc>
              <a:spcAft>
                <a:spcPts val="800"/>
              </a:spcAft>
              <a:tabLst>
                <a:tab pos="457200" algn="l"/>
              </a:tabLst>
            </a:pPr>
            <a:r>
              <a:rPr lang="en-US" sz="1800" b="1"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Industry Experts and Thought Leaders</a:t>
            </a: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 Stay informed about industry trends by following industry experts, thought leaders, and influencers. Attend conferences, webinars, and networking events to learn about the latest developments and insights from leading professionals in your field.</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tabLst>
                <a:tab pos="457200" algn="l"/>
              </a:tabLst>
            </a:pPr>
            <a:r>
              <a:rPr lang="en-US" sz="1800" b="1"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Technology Monitoring</a:t>
            </a: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 Keep an eye on technological advancements that could disrupt your industry or create new opportunities. Monitor developments in areas such as artificial intelligence, blockchain, Internet of Things (IoT), and renewable energy, and consider how these technologies could impact your business.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tabLst>
                <a:tab pos="457200" algn="l"/>
              </a:tabLst>
            </a:pPr>
            <a:r>
              <a:rPr lang="en-US" sz="1800" b="1"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Global Events and Socioeconomic Factors</a:t>
            </a: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 Pay attention to global events, socioeconomic trends, and regulatory changes that could influence your industry. Factors such as political instability, environmental concerns, and demographic shifts can have far-reaching effects on consumer behavior and market dynamics.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303422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427CA-6695-619F-6619-7F02DB2A3759}"/>
              </a:ext>
            </a:extLst>
          </p:cNvPr>
          <p:cNvSpPr>
            <a:spLocks noGrp="1"/>
          </p:cNvSpPr>
          <p:nvPr>
            <p:ph type="title"/>
          </p:nvPr>
        </p:nvSpPr>
        <p:spPr/>
        <p:txBody>
          <a:bodyPr/>
          <a:lstStyle/>
          <a:p>
            <a:r>
              <a:rPr lang="en-US" dirty="0"/>
              <a:t>Cont.’</a:t>
            </a:r>
          </a:p>
        </p:txBody>
      </p:sp>
      <p:sp>
        <p:nvSpPr>
          <p:cNvPr id="3" name="Content Placeholder 2">
            <a:extLst>
              <a:ext uri="{FF2B5EF4-FFF2-40B4-BE49-F238E27FC236}">
                <a16:creationId xmlns:a16="http://schemas.microsoft.com/office/drawing/2014/main" id="{1368914D-0D18-8DE2-9DE6-7F4E8B6BB2AE}"/>
              </a:ext>
            </a:extLst>
          </p:cNvPr>
          <p:cNvSpPr>
            <a:spLocks noGrp="1"/>
          </p:cNvSpPr>
          <p:nvPr>
            <p:ph idx="1"/>
          </p:nvPr>
        </p:nvSpPr>
        <p:spPr/>
        <p:txBody>
          <a:bodyPr/>
          <a:lstStyle/>
          <a:p>
            <a:pPr marL="342900" lvl="0" indent="-342900">
              <a:lnSpc>
                <a:spcPct val="115000"/>
              </a:lnSpc>
              <a:spcAft>
                <a:spcPts val="800"/>
              </a:spcAft>
              <a:buFont typeface="+mj-lt"/>
              <a:buAutoNum type="arabicPeriod"/>
              <a:tabLst>
                <a:tab pos="457200" algn="l"/>
              </a:tabLst>
            </a:pPr>
            <a:r>
              <a:rPr lang="en-US" sz="1800" b="1"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Experimentation and Innovation</a:t>
            </a: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 Foster a culture of experimentation and innovation within your organization. Encourage employees to explore new ideas, test hypotheses, and prototype innovative solutions. Experimentation allows you to quickly adapt to changing trends and customer preferences.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mj-lt"/>
              <a:buAutoNum type="arabicPeriod"/>
              <a:tabLst>
                <a:tab pos="457200" algn="l"/>
              </a:tabLst>
            </a:pPr>
            <a:r>
              <a:rPr lang="en-US" sz="1800" b="1"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Continuous Monitoring and Adaptation</a:t>
            </a: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 Trends are constantly evolving, so it's essential to continuously monitor the market and adapt your strategies accordingly. Set up systems for regular trend analysis and review, and be prepared to pivot your business model or offerings in response to new developments.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3141068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9D900-535A-E772-1AD7-B05B032ED61F}"/>
              </a:ext>
            </a:extLst>
          </p:cNvPr>
          <p:cNvSpPr>
            <a:spLocks noGrp="1"/>
          </p:cNvSpPr>
          <p:nvPr>
            <p:ph type="title"/>
          </p:nvPr>
        </p:nvSpPr>
        <p:spPr/>
        <p:txBody>
          <a:bodyPr>
            <a:normAutofit fontScale="90000"/>
          </a:bodyPr>
          <a:lstStyle/>
          <a:p>
            <a:pPr marL="342900" lvl="0" indent="-342900">
              <a:lnSpc>
                <a:spcPct val="115000"/>
              </a:lnSpc>
            </a:pPr>
            <a:r>
              <a:rPr lang="en-US" sz="1800" b="1" kern="0" dirty="0">
                <a:solidFill>
                  <a:srgbClr val="0D0D0D"/>
                </a:solidFill>
                <a:effectLst/>
                <a:latin typeface="Segoe UI" panose="020B0502040204020203" pitchFamily="34" charset="0"/>
                <a:ea typeface="Times New Roman" panose="02020603050405020304" pitchFamily="18" charset="0"/>
                <a:cs typeface="Times New Roman" panose="02020603050405020304" pitchFamily="18" charset="0"/>
              </a:rPr>
              <a:t>RECOGNIZING PATTERNS FOR STRATEGIC ADVANTAGE</a:t>
            </a:r>
            <a:br>
              <a:rPr lang="en-US" sz="1800" kern="100" dirty="0">
                <a:effectLst/>
                <a:latin typeface="Aptos" panose="020B0004020202020204" pitchFamily="34" charset="0"/>
                <a:ea typeface="Aptos" panose="020B0004020202020204" pitchFamily="34" charset="0"/>
                <a:cs typeface="Times New Roman" panose="02020603050405020304" pitchFamily="18" charset="0"/>
              </a:rPr>
            </a:br>
            <a:r>
              <a:rPr lang="en-US" sz="1800" b="1" kern="0" dirty="0">
                <a:solidFill>
                  <a:srgbClr val="0D0D0D"/>
                </a:solidFill>
                <a:effectLst/>
                <a:latin typeface="Segoe UI" panose="020B0502040204020203" pitchFamily="34" charset="0"/>
                <a:ea typeface="Times New Roman" panose="02020603050405020304" pitchFamily="18" charset="0"/>
                <a:cs typeface="Times New Roman" panose="02020603050405020304" pitchFamily="18" charset="0"/>
              </a:rPr>
              <a:t> </a:t>
            </a:r>
            <a:br>
              <a:rPr lang="en-US" sz="1800" kern="100" dirty="0">
                <a:effectLs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3E9EE71E-E06C-C489-1940-5EA11A233E67}"/>
              </a:ext>
            </a:extLst>
          </p:cNvPr>
          <p:cNvSpPr>
            <a:spLocks noGrp="1"/>
          </p:cNvSpPr>
          <p:nvPr>
            <p:ph idx="1"/>
          </p:nvPr>
        </p:nvSpPr>
        <p:spPr/>
        <p:txBody>
          <a:bodyPr/>
          <a:lstStyle/>
          <a:p>
            <a:pPr marL="0" indent="0">
              <a:buNone/>
            </a:pPr>
            <a:r>
              <a:rPr lang="en-US" sz="1800" dirty="0">
                <a:solidFill>
                  <a:srgbClr val="0D0D0D"/>
                </a:solidFill>
                <a:effectLst/>
                <a:latin typeface="Segoe UI" panose="020B0502040204020203" pitchFamily="34" charset="0"/>
                <a:ea typeface="Aptos" panose="020B0004020202020204" pitchFamily="34" charset="0"/>
              </a:rPr>
              <a:t>Here are key steps to recognize patterns effectively:</a:t>
            </a:r>
          </a:p>
          <a:p>
            <a:pPr marL="342900" lvl="0" indent="-342900">
              <a:tabLst>
                <a:tab pos="457200" algn="l"/>
              </a:tabLst>
            </a:pPr>
            <a:r>
              <a:rPr lang="en-US" sz="1800" b="1" dirty="0">
                <a:solidFill>
                  <a:srgbClr val="0D0D0D"/>
                </a:solidFill>
                <a:effectLst/>
                <a:highlight>
                  <a:srgbClr val="FFFFFF"/>
                </a:highlight>
                <a:latin typeface="Segoe UI" panose="020B0502040204020203" pitchFamily="34" charset="0"/>
                <a:ea typeface="Times New Roman" panose="02020603050405020304" pitchFamily="18" charset="0"/>
              </a:rPr>
              <a:t>Data Collection and Integration</a:t>
            </a:r>
            <a:r>
              <a:rPr lang="en-US" sz="1800" dirty="0">
                <a:solidFill>
                  <a:srgbClr val="0D0D0D"/>
                </a:solidFill>
                <a:effectLst/>
                <a:highlight>
                  <a:srgbClr val="FFFFFF"/>
                </a:highlight>
                <a:latin typeface="Segoe UI" panose="020B0502040204020203" pitchFamily="34" charset="0"/>
                <a:ea typeface="Times New Roman" panose="02020603050405020304" pitchFamily="18" charset="0"/>
              </a:rPr>
              <a:t>: Gather data from various sources within your organization, including sales records, customer feedback, operational metrics, and market research. Integrate these datasets to gain a comprehensive understanding of your business ecosystem.</a:t>
            </a:r>
            <a:endParaRPr lang="en-US" sz="1800" dirty="0">
              <a:effectLst/>
              <a:highlight>
                <a:srgbClr val="FFFFFF"/>
              </a:highlight>
              <a:latin typeface="Times New Roman" panose="02020603050405020304" pitchFamily="18" charset="0"/>
              <a:ea typeface="Times New Roman" panose="02020603050405020304" pitchFamily="18" charset="0"/>
            </a:endParaRPr>
          </a:p>
          <a:p>
            <a:pPr marL="342900" lvl="0" indent="-342900">
              <a:tabLst>
                <a:tab pos="457200" algn="l"/>
              </a:tabLst>
            </a:pPr>
            <a:r>
              <a:rPr lang="en-US" sz="1800" b="1" dirty="0">
                <a:solidFill>
                  <a:srgbClr val="0D0D0D"/>
                </a:solidFill>
                <a:effectLst/>
                <a:highlight>
                  <a:srgbClr val="FFFFFF"/>
                </a:highlight>
                <a:latin typeface="Segoe UI" panose="020B0502040204020203" pitchFamily="34" charset="0"/>
                <a:ea typeface="Times New Roman" panose="02020603050405020304" pitchFamily="18" charset="0"/>
              </a:rPr>
              <a:t>Data Analysis and Visualization</a:t>
            </a:r>
            <a:r>
              <a:rPr lang="en-US" sz="1800" dirty="0">
                <a:solidFill>
                  <a:srgbClr val="0D0D0D"/>
                </a:solidFill>
                <a:effectLst/>
                <a:highlight>
                  <a:srgbClr val="FFFFFF"/>
                </a:highlight>
                <a:latin typeface="Segoe UI" panose="020B0502040204020203" pitchFamily="34" charset="0"/>
                <a:ea typeface="Times New Roman" panose="02020603050405020304" pitchFamily="18" charset="0"/>
              </a:rPr>
              <a:t>: Utilize data analysis techniques, such as statistical analysis, machine learning algorithms, and data visualization tools, to identify patterns within your data. Visualizing data through charts, graphs, and dashboards can help uncover trends, correlations, and anomalies that may not be apparent through raw data alone.</a:t>
            </a:r>
            <a:endParaRPr lang="en-US" sz="1800" dirty="0">
              <a:effectLst/>
              <a:highlight>
                <a:srgbClr val="FFFFFF"/>
              </a:highligh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891172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9D810-4FC1-8DBD-9655-6BB58336DAC8}"/>
              </a:ext>
            </a:extLst>
          </p:cNvPr>
          <p:cNvSpPr>
            <a:spLocks noGrp="1"/>
          </p:cNvSpPr>
          <p:nvPr>
            <p:ph type="title"/>
          </p:nvPr>
        </p:nvSpPr>
        <p:spPr/>
        <p:txBody>
          <a:bodyPr/>
          <a:lstStyle/>
          <a:p>
            <a:r>
              <a:rPr lang="en-US" dirty="0"/>
              <a:t>Cont.’</a:t>
            </a:r>
          </a:p>
        </p:txBody>
      </p:sp>
      <p:sp>
        <p:nvSpPr>
          <p:cNvPr id="3" name="Content Placeholder 2">
            <a:extLst>
              <a:ext uri="{FF2B5EF4-FFF2-40B4-BE49-F238E27FC236}">
                <a16:creationId xmlns:a16="http://schemas.microsoft.com/office/drawing/2014/main" id="{4D7297FC-747F-E995-067F-362569B80E6B}"/>
              </a:ext>
            </a:extLst>
          </p:cNvPr>
          <p:cNvSpPr>
            <a:spLocks noGrp="1"/>
          </p:cNvSpPr>
          <p:nvPr>
            <p:ph idx="1"/>
          </p:nvPr>
        </p:nvSpPr>
        <p:spPr/>
        <p:txBody>
          <a:bodyPr/>
          <a:lstStyle/>
          <a:p>
            <a:pPr marL="342900" lvl="0" indent="-342900">
              <a:tabLst>
                <a:tab pos="457200" algn="l"/>
              </a:tabLst>
            </a:pPr>
            <a:r>
              <a:rPr lang="en-US" sz="1800" b="1" dirty="0">
                <a:solidFill>
                  <a:srgbClr val="0D0D0D"/>
                </a:solidFill>
                <a:effectLst/>
                <a:highlight>
                  <a:srgbClr val="FFFFFF"/>
                </a:highlight>
                <a:latin typeface="Segoe UI" panose="020B0502040204020203" pitchFamily="34" charset="0"/>
                <a:ea typeface="Times New Roman" panose="02020603050405020304" pitchFamily="18" charset="0"/>
              </a:rPr>
              <a:t>Identify Key Metrics</a:t>
            </a:r>
            <a:r>
              <a:rPr lang="en-US" sz="1800" dirty="0">
                <a:solidFill>
                  <a:srgbClr val="0D0D0D"/>
                </a:solidFill>
                <a:effectLst/>
                <a:highlight>
                  <a:srgbClr val="FFFFFF"/>
                </a:highlight>
                <a:latin typeface="Segoe UI" panose="020B0502040204020203" pitchFamily="34" charset="0"/>
                <a:ea typeface="Times New Roman" panose="02020603050405020304" pitchFamily="18" charset="0"/>
              </a:rPr>
              <a:t>: Determine the key performance indicators (KPIs) and metrics that are most relevant to your business objectives. These could include sales growth rates, customer acquisition costs, retention rates, or operational efficiency metrics. Tracking these metrics over time allows you to identify patterns and trends that impact your strategic goals.</a:t>
            </a:r>
            <a:endParaRPr lang="en-US" sz="1800" dirty="0">
              <a:effectLst/>
              <a:highlight>
                <a:srgbClr val="FFFFFF"/>
              </a:highlight>
              <a:latin typeface="Times New Roman" panose="02020603050405020304" pitchFamily="18" charset="0"/>
              <a:ea typeface="Times New Roman" panose="02020603050405020304" pitchFamily="18" charset="0"/>
            </a:endParaRPr>
          </a:p>
          <a:p>
            <a:pPr marL="342900" lvl="0" indent="-342900">
              <a:tabLst>
                <a:tab pos="457200" algn="l"/>
              </a:tabLst>
            </a:pPr>
            <a:r>
              <a:rPr lang="en-US" sz="1800" b="1" dirty="0">
                <a:solidFill>
                  <a:srgbClr val="0D0D0D"/>
                </a:solidFill>
                <a:effectLst/>
                <a:highlight>
                  <a:srgbClr val="FFFFFF"/>
                </a:highlight>
                <a:latin typeface="Segoe UI" panose="020B0502040204020203" pitchFamily="34" charset="0"/>
                <a:ea typeface="Times New Roman" panose="02020603050405020304" pitchFamily="18" charset="0"/>
              </a:rPr>
              <a:t>Segmentation and Targeting</a:t>
            </a:r>
            <a:r>
              <a:rPr lang="en-US" sz="1800" dirty="0">
                <a:solidFill>
                  <a:srgbClr val="0D0D0D"/>
                </a:solidFill>
                <a:effectLst/>
                <a:highlight>
                  <a:srgbClr val="FFFFFF"/>
                </a:highlight>
                <a:latin typeface="Segoe UI" panose="020B0502040204020203" pitchFamily="34" charset="0"/>
                <a:ea typeface="Times New Roman" panose="02020603050405020304" pitchFamily="18" charset="0"/>
              </a:rPr>
              <a:t>: Segment your customer base and market into distinct groups based on demographics, behavior, or other relevant criteria. Analyze patterns within each segment to identify unique preferences, needs, and buying behaviors. This enables you to tailor your marketing strategies and product offerings to better meet the needs of specific customer segments.</a:t>
            </a:r>
            <a:endParaRPr lang="en-US" sz="1800" dirty="0">
              <a:effectLst/>
              <a:highlight>
                <a:srgbClr val="FFFFFF"/>
              </a:highligh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8442240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C69F6-10B8-C873-7BA4-482EC1AA0EAB}"/>
              </a:ext>
            </a:extLst>
          </p:cNvPr>
          <p:cNvSpPr>
            <a:spLocks noGrp="1"/>
          </p:cNvSpPr>
          <p:nvPr>
            <p:ph type="title"/>
          </p:nvPr>
        </p:nvSpPr>
        <p:spPr/>
        <p:txBody>
          <a:bodyPr/>
          <a:lstStyle/>
          <a:p>
            <a:r>
              <a:rPr lang="en-US" dirty="0"/>
              <a:t>Cont.’</a:t>
            </a:r>
          </a:p>
        </p:txBody>
      </p:sp>
      <p:sp>
        <p:nvSpPr>
          <p:cNvPr id="3" name="Content Placeholder 2">
            <a:extLst>
              <a:ext uri="{FF2B5EF4-FFF2-40B4-BE49-F238E27FC236}">
                <a16:creationId xmlns:a16="http://schemas.microsoft.com/office/drawing/2014/main" id="{19B35B61-15DA-7AE0-54CD-4EA03D6E305F}"/>
              </a:ext>
            </a:extLst>
          </p:cNvPr>
          <p:cNvSpPr>
            <a:spLocks noGrp="1"/>
          </p:cNvSpPr>
          <p:nvPr>
            <p:ph idx="1"/>
          </p:nvPr>
        </p:nvSpPr>
        <p:spPr/>
        <p:txBody>
          <a:bodyPr/>
          <a:lstStyle/>
          <a:p>
            <a:pPr marL="342900" lvl="0" indent="-342900">
              <a:tabLst>
                <a:tab pos="457200" algn="l"/>
              </a:tabLst>
            </a:pPr>
            <a:r>
              <a:rPr lang="en-US" sz="1800" b="1" dirty="0">
                <a:solidFill>
                  <a:srgbClr val="0D0D0D"/>
                </a:solidFill>
                <a:effectLst/>
                <a:highlight>
                  <a:srgbClr val="FFFFFF"/>
                </a:highlight>
                <a:latin typeface="Segoe UI" panose="020B0502040204020203" pitchFamily="34" charset="0"/>
                <a:ea typeface="Times New Roman" panose="02020603050405020304" pitchFamily="18" charset="0"/>
              </a:rPr>
              <a:t>Competitive Analysis</a:t>
            </a:r>
            <a:r>
              <a:rPr lang="en-US" sz="1800" dirty="0">
                <a:solidFill>
                  <a:srgbClr val="0D0D0D"/>
                </a:solidFill>
                <a:effectLst/>
                <a:highlight>
                  <a:srgbClr val="FFFFFF"/>
                </a:highlight>
                <a:latin typeface="Segoe UI" panose="020B0502040204020203" pitchFamily="34" charset="0"/>
                <a:ea typeface="Times New Roman" panose="02020603050405020304" pitchFamily="18" charset="0"/>
              </a:rPr>
              <a:t>: Analyze patterns in your competitors' behavior, market positioning, and performance metrics to identify strengths, weaknesses, and opportunities for differentiation. Look for patterns in their product releases, pricing strategies, marketing campaigns, and customer engagement efforts. This allows you to anticipate competitive threats and identify areas where you can gain a strategic advantage.</a:t>
            </a:r>
            <a:endParaRPr lang="en-US" sz="1800" dirty="0">
              <a:effectLst/>
              <a:highlight>
                <a:srgbClr val="FFFFFF"/>
              </a:highlight>
              <a:latin typeface="Times New Roman" panose="02020603050405020304" pitchFamily="18" charset="0"/>
              <a:ea typeface="Times New Roman" panose="02020603050405020304" pitchFamily="18" charset="0"/>
            </a:endParaRPr>
          </a:p>
          <a:p>
            <a:pPr marL="342900" lvl="0" indent="-342900">
              <a:tabLst>
                <a:tab pos="457200" algn="l"/>
              </a:tabLst>
            </a:pPr>
            <a:r>
              <a:rPr lang="en-US" sz="1800" b="1" dirty="0">
                <a:solidFill>
                  <a:srgbClr val="0D0D0D"/>
                </a:solidFill>
                <a:effectLst/>
                <a:highlight>
                  <a:srgbClr val="FFFFFF"/>
                </a:highlight>
                <a:latin typeface="Segoe UI" panose="020B0502040204020203" pitchFamily="34" charset="0"/>
                <a:ea typeface="Times New Roman" panose="02020603050405020304" pitchFamily="18" charset="0"/>
              </a:rPr>
              <a:t>Market Trends and External Factors</a:t>
            </a:r>
            <a:r>
              <a:rPr lang="en-US" sz="1800" dirty="0">
                <a:solidFill>
                  <a:srgbClr val="0D0D0D"/>
                </a:solidFill>
                <a:effectLst/>
                <a:highlight>
                  <a:srgbClr val="FFFFFF"/>
                </a:highlight>
                <a:latin typeface="Segoe UI" panose="020B0502040204020203" pitchFamily="34" charset="0"/>
                <a:ea typeface="Times New Roman" panose="02020603050405020304" pitchFamily="18" charset="0"/>
              </a:rPr>
              <a:t>: Monitor external factors, such as economic indicators, regulatory changes, technological advancements, and consumer trends, that may impact your industry. Identify patterns in market trends and anticipate shifts in consumer behavior or market dynamics. This enables you to adapt your strategies proactively and capitalize on emerging opportunities.</a:t>
            </a:r>
            <a:endParaRPr lang="en-US" sz="1800" dirty="0">
              <a:effectLst/>
              <a:highlight>
                <a:srgbClr val="FFFFFF"/>
              </a:highligh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420879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5B9AF-7FEB-597D-271F-5C9CB68E2E36}"/>
              </a:ext>
            </a:extLst>
          </p:cNvPr>
          <p:cNvSpPr>
            <a:spLocks noGrp="1"/>
          </p:cNvSpPr>
          <p:nvPr>
            <p:ph type="title"/>
          </p:nvPr>
        </p:nvSpPr>
        <p:spPr/>
        <p:txBody>
          <a:bodyPr/>
          <a:lstStyle/>
          <a:p>
            <a:r>
              <a:rPr lang="en-US" dirty="0"/>
              <a:t>Cont.’</a:t>
            </a:r>
          </a:p>
        </p:txBody>
      </p:sp>
      <p:sp>
        <p:nvSpPr>
          <p:cNvPr id="3" name="Content Placeholder 2">
            <a:extLst>
              <a:ext uri="{FF2B5EF4-FFF2-40B4-BE49-F238E27FC236}">
                <a16:creationId xmlns:a16="http://schemas.microsoft.com/office/drawing/2014/main" id="{35C304DD-040D-1703-58E8-2902CEF87418}"/>
              </a:ext>
            </a:extLst>
          </p:cNvPr>
          <p:cNvSpPr>
            <a:spLocks noGrp="1"/>
          </p:cNvSpPr>
          <p:nvPr>
            <p:ph idx="1"/>
          </p:nvPr>
        </p:nvSpPr>
        <p:spPr/>
        <p:txBody>
          <a:bodyPr/>
          <a:lstStyle/>
          <a:p>
            <a:pPr marL="342900" lvl="0" indent="-342900">
              <a:tabLst>
                <a:tab pos="457200" algn="l"/>
              </a:tabLst>
            </a:pPr>
            <a:r>
              <a:rPr lang="en-US" sz="1800" b="1" dirty="0">
                <a:solidFill>
                  <a:srgbClr val="0D0D0D"/>
                </a:solidFill>
                <a:effectLst/>
                <a:highlight>
                  <a:srgbClr val="FFFFFF"/>
                </a:highlight>
                <a:latin typeface="Segoe UI" panose="020B0502040204020203" pitchFamily="34" charset="0"/>
                <a:ea typeface="Times New Roman" panose="02020603050405020304" pitchFamily="18" charset="0"/>
              </a:rPr>
              <a:t>Predictive Analytics and Forecasting</a:t>
            </a:r>
            <a:r>
              <a:rPr lang="en-US" sz="1800" dirty="0">
                <a:solidFill>
                  <a:srgbClr val="0D0D0D"/>
                </a:solidFill>
                <a:effectLst/>
                <a:highlight>
                  <a:srgbClr val="FFFFFF"/>
                </a:highlight>
                <a:latin typeface="Segoe UI" panose="020B0502040204020203" pitchFamily="34" charset="0"/>
                <a:ea typeface="Times New Roman" panose="02020603050405020304" pitchFamily="18" charset="0"/>
              </a:rPr>
              <a:t>: Use historical data and trend analysis to develop predictive models and forecasts for future outcomes. By recognizing patterns in past performance and market dynamics, you can make more accurate predictions about future trends, demand fluctuations, and business opportunities. This allows you to allocate resources effectively and make informed strategic decisions.</a:t>
            </a:r>
            <a:endParaRPr lang="en-US" sz="1800" dirty="0">
              <a:effectLst/>
              <a:highlight>
                <a:srgbClr val="FFFFFF"/>
              </a:highlight>
              <a:latin typeface="Times New Roman" panose="02020603050405020304" pitchFamily="18" charset="0"/>
              <a:ea typeface="Times New Roman" panose="02020603050405020304" pitchFamily="18" charset="0"/>
            </a:endParaRPr>
          </a:p>
          <a:p>
            <a:r>
              <a:rPr lang="en-US" sz="1800" b="1" dirty="0">
                <a:solidFill>
                  <a:srgbClr val="0D0D0D"/>
                </a:solidFill>
                <a:effectLst/>
                <a:latin typeface="Segoe UI" panose="020B0502040204020203" pitchFamily="34" charset="0"/>
                <a:ea typeface="Times New Roman" panose="02020603050405020304" pitchFamily="18" charset="0"/>
              </a:rPr>
              <a:t>Continuous Monitoring and Adaptation</a:t>
            </a:r>
            <a:r>
              <a:rPr lang="en-US" sz="1800" dirty="0">
                <a:solidFill>
                  <a:srgbClr val="0D0D0D"/>
                </a:solidFill>
                <a:effectLst/>
                <a:latin typeface="Segoe UI" panose="020B0502040204020203" pitchFamily="34" charset="0"/>
                <a:ea typeface="Aptos" panose="020B0004020202020204" pitchFamily="34" charset="0"/>
              </a:rPr>
              <a:t>: Recognize that patterns are dynamic and may evolve over time. Continuously monitor key metrics, market trends, and competitive dynamics to stay informed about changes in your business </a:t>
            </a:r>
            <a:r>
              <a:rPr lang="en-US" sz="1800" dirty="0">
                <a:solidFill>
                  <a:srgbClr val="0D0D0D"/>
                </a:solidFill>
                <a:effectLst/>
                <a:highlight>
                  <a:srgbClr val="FFFFFF"/>
                </a:highlight>
                <a:latin typeface="Segoe UI" panose="020B0502040204020203" pitchFamily="34" charset="0"/>
                <a:ea typeface="Times New Roman" panose="02020603050405020304" pitchFamily="18" charset="0"/>
              </a:rPr>
              <a:t>environment. Be prepared to adapt your strategies and tactics accordingly to maintain your strategic advantage.</a:t>
            </a:r>
            <a:endParaRPr lang="en-US" sz="1800" dirty="0">
              <a:effectLst/>
              <a:highlight>
                <a:srgbClr val="FFFFFF"/>
              </a:highligh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5292748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04782-CDBB-71D6-6784-191C2898BB38}"/>
              </a:ext>
            </a:extLst>
          </p:cNvPr>
          <p:cNvSpPr>
            <a:spLocks noGrp="1"/>
          </p:cNvSpPr>
          <p:nvPr>
            <p:ph type="title"/>
          </p:nvPr>
        </p:nvSpPr>
        <p:spPr/>
        <p:txBody>
          <a:bodyPr>
            <a:normAutofit fontScale="90000"/>
          </a:bodyPr>
          <a:lstStyle/>
          <a:p>
            <a:r>
              <a:rPr lang="en-US" sz="4400" b="1" kern="0" dirty="0">
                <a:solidFill>
                  <a:srgbClr val="0D0D0D"/>
                </a:solidFill>
                <a:effectLst/>
                <a:latin typeface="Segoe UI" panose="020B0502040204020203" pitchFamily="34" charset="0"/>
                <a:ea typeface="Times New Roman" panose="02020603050405020304" pitchFamily="18" charset="0"/>
                <a:cs typeface="Times New Roman" panose="02020603050405020304" pitchFamily="18" charset="0"/>
              </a:rPr>
              <a:t>Anticipating Future Trends and Patterns</a:t>
            </a:r>
            <a:br>
              <a:rPr lang="en-US" sz="4400" kern="100" dirty="0">
                <a:effectLs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B5ACD5E0-5E1B-636F-828E-AD79232B5D3D}"/>
              </a:ext>
            </a:extLst>
          </p:cNvPr>
          <p:cNvSpPr>
            <a:spLocks noGrp="1"/>
          </p:cNvSpPr>
          <p:nvPr>
            <p:ph idx="1"/>
          </p:nvPr>
        </p:nvSpPr>
        <p:spPr/>
        <p:txBody>
          <a:bodyPr/>
          <a:lstStyle/>
          <a:p>
            <a:pPr marL="0" indent="0">
              <a:buNone/>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Here's how businesses can anticipate future trends and patterns effectively:</a:t>
            </a:r>
          </a:p>
          <a:p>
            <a:pPr>
              <a:lnSpc>
                <a:spcPct val="115000"/>
              </a:lnSpc>
              <a:spcAft>
                <a:spcPts val="800"/>
              </a:spcAft>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Market Research and Analysis</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Conduct comprehensive market research to understand current industry trends, consumer preferences, and market dynamics. Analyze industry reports, market studies, and competitor strategies to identify emerging patterns and anticipate future developments.</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Consumer Insights</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Gather insights from your target audience through surveys, focus groups, and social listening tools. Pay attention to shifts in consumer behavior, preferences, and purchasing habits. Identify emerging trends and evolving needs that may shape future market demand.</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3591740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198A3-0B88-9CF0-8189-9D6695A262C9}"/>
              </a:ext>
            </a:extLst>
          </p:cNvPr>
          <p:cNvSpPr>
            <a:spLocks noGrp="1"/>
          </p:cNvSpPr>
          <p:nvPr>
            <p:ph type="title"/>
          </p:nvPr>
        </p:nvSpPr>
        <p:spPr/>
        <p:txBody>
          <a:bodyPr/>
          <a:lstStyle/>
          <a:p>
            <a:r>
              <a:rPr lang="en-US" dirty="0"/>
              <a:t>Cont.’</a:t>
            </a:r>
          </a:p>
        </p:txBody>
      </p:sp>
      <p:sp>
        <p:nvSpPr>
          <p:cNvPr id="3" name="Content Placeholder 2">
            <a:extLst>
              <a:ext uri="{FF2B5EF4-FFF2-40B4-BE49-F238E27FC236}">
                <a16:creationId xmlns:a16="http://schemas.microsoft.com/office/drawing/2014/main" id="{C042EF13-6480-A96E-757A-26890294D72C}"/>
              </a:ext>
            </a:extLst>
          </p:cNvPr>
          <p:cNvSpPr>
            <a:spLocks noGrp="1"/>
          </p:cNvSpPr>
          <p:nvPr>
            <p:ph idx="1"/>
          </p:nvPr>
        </p:nvSpPr>
        <p:spPr/>
        <p:txBody>
          <a:bodyPr/>
          <a:lstStyle/>
          <a:p>
            <a:pPr>
              <a:lnSpc>
                <a:spcPct val="115000"/>
              </a:lnSpc>
              <a:spcAft>
                <a:spcPts val="800"/>
              </a:spcAft>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Technology Monitoring</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Keep abreast of technological advancements and innovations that have the potential to disrupt your industry or create new opportunities. Monitor developments in areas such as artificial intelligence, blockchain, Internet of Things (IoT), and renewable energy. Anticipate how these technologies may impact your business and industry landscape.</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Industry Experts and Thought Leaders</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Stay informed about industry trends and predictions by following industry experts, thought leaders, and influencers. Attend conferences, webinars, and networking events to learn about the latest developments and insights from leading professionals in your field.</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9137647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7742B-4B6A-431B-E039-82CC429DD38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C92F715-4853-63FC-97F6-84D6F326E0D4}"/>
              </a:ext>
            </a:extLst>
          </p:cNvPr>
          <p:cNvSpPr>
            <a:spLocks noGrp="1"/>
          </p:cNvSpPr>
          <p:nvPr>
            <p:ph idx="1"/>
          </p:nvPr>
        </p:nvSpPr>
        <p:spPr/>
        <p:txBody>
          <a:bodyPr/>
          <a:lstStyle/>
          <a:p>
            <a:pPr>
              <a:lnSpc>
                <a:spcPct val="115000"/>
              </a:lnSpc>
              <a:spcAft>
                <a:spcPts val="800"/>
              </a:spcAft>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Economic and Socioeconomic Trends</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Monitor economic indicators, geopolitical events, and socioeconomic trends that may impact your business environment. Pay attention to factors such as GDP growth, inflation rates, employment trends, and regulatory changes. Anticipate how these external factors may influence consumer behavior, market demand, and industry dynamics.</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Scenario Planning</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Develop scenario-based planning exercises to anticipate various future scenarios and their potential implications for your business. Consider best-case, worst-case, and most likely scenarios based on different combinations of trends and external factors. Identify strategic responses and contingency plans to mitigate risks and capitalize on opportunities.</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403509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4E31E-304E-06E8-1BA8-FCCD4021AA43}"/>
              </a:ext>
            </a:extLst>
          </p:cNvPr>
          <p:cNvSpPr>
            <a:spLocks noGrp="1"/>
          </p:cNvSpPr>
          <p:nvPr>
            <p:ph type="title"/>
          </p:nvPr>
        </p:nvSpPr>
        <p:spPr>
          <a:xfrm>
            <a:off x="838200" y="365125"/>
            <a:ext cx="10515600" cy="999441"/>
          </a:xfrm>
        </p:spPr>
        <p:txBody>
          <a:bodyPr>
            <a:normAutofit/>
          </a:bodyPr>
          <a:lstStyle/>
          <a:p>
            <a:pPr algn="ctr"/>
            <a:r>
              <a:rPr lang="en-US" sz="3600" kern="0" dirty="0">
                <a:solidFill>
                  <a:srgbClr val="0D0D0D"/>
                </a:solidFill>
                <a:effectLst/>
                <a:latin typeface="Segoe UI" panose="020B0502040204020203" pitchFamily="34" charset="0"/>
                <a:ea typeface="Times New Roman" panose="02020603050405020304" pitchFamily="18" charset="0"/>
              </a:rPr>
              <a:t>Introduction</a:t>
            </a:r>
            <a:endParaRPr lang="en-US" sz="3600" dirty="0"/>
          </a:p>
        </p:txBody>
      </p:sp>
      <p:sp>
        <p:nvSpPr>
          <p:cNvPr id="3" name="Content Placeholder 2">
            <a:extLst>
              <a:ext uri="{FF2B5EF4-FFF2-40B4-BE49-F238E27FC236}">
                <a16:creationId xmlns:a16="http://schemas.microsoft.com/office/drawing/2014/main" id="{6B731903-1EB5-8618-44D3-246F05912143}"/>
              </a:ext>
            </a:extLst>
          </p:cNvPr>
          <p:cNvSpPr>
            <a:spLocks noGrp="1"/>
          </p:cNvSpPr>
          <p:nvPr>
            <p:ph idx="1"/>
          </p:nvPr>
        </p:nvSpPr>
        <p:spPr/>
        <p:txBody>
          <a:bodyPr>
            <a:normAutofit fontScale="70000" lnSpcReduction="20000"/>
          </a:bodyPr>
          <a:lstStyle/>
          <a:p>
            <a:pPr marL="0" indent="0">
              <a:buNone/>
            </a:pPr>
            <a:r>
              <a:rPr lang="en-US" sz="3200" dirty="0">
                <a:solidFill>
                  <a:srgbClr val="0D0D0D"/>
                </a:solidFill>
                <a:effectLst/>
                <a:latin typeface="Segoe UI" panose="020B0502040204020203" pitchFamily="34" charset="0"/>
                <a:ea typeface="Aptos" panose="020B0004020202020204" pitchFamily="34" charset="0"/>
              </a:rPr>
              <a:t>In our fast-paced and interconnected world, businesses are constantly faced with the challenge of staying ahead of the curve. Understanding the trends and patterns that shape our industry is not just advantageous—it's essential for survival.</a:t>
            </a:r>
          </a:p>
          <a:p>
            <a:pPr marL="0" indent="0">
              <a:spcBef>
                <a:spcPts val="1500"/>
              </a:spcBef>
              <a:spcAft>
                <a:spcPts val="1500"/>
              </a:spcAft>
              <a:buNone/>
            </a:pPr>
            <a:r>
              <a:rPr lang="en-US" sz="3200" dirty="0">
                <a:solidFill>
                  <a:srgbClr val="0D0D0D"/>
                </a:solidFill>
                <a:highlight>
                  <a:srgbClr val="FFFFFF"/>
                </a:highlight>
                <a:latin typeface="Segoe UI" panose="020B0502040204020203" pitchFamily="34" charset="0"/>
                <a:ea typeface="Times New Roman" panose="02020603050405020304" pitchFamily="18" charset="0"/>
              </a:rPr>
              <a:t>T</a:t>
            </a:r>
            <a:r>
              <a:rPr lang="en-US" sz="3200" dirty="0">
                <a:solidFill>
                  <a:srgbClr val="0D0D0D"/>
                </a:solidFill>
                <a:effectLst/>
                <a:highlight>
                  <a:srgbClr val="FFFFFF"/>
                </a:highlight>
                <a:latin typeface="Segoe UI" panose="020B0502040204020203" pitchFamily="34" charset="0"/>
                <a:ea typeface="Times New Roman" panose="02020603050405020304" pitchFamily="18" charset="0"/>
              </a:rPr>
              <a:t>rends and patterns influence every aspect of our operations, from strategic planning to day-to-day decision-making. </a:t>
            </a:r>
          </a:p>
          <a:p>
            <a:pPr marL="0" indent="0">
              <a:spcBef>
                <a:spcPts val="1500"/>
              </a:spcBef>
              <a:spcAft>
                <a:spcPts val="1500"/>
              </a:spcAft>
              <a:buNone/>
            </a:pPr>
            <a:r>
              <a:rPr lang="en-US" sz="3200" dirty="0">
                <a:solidFill>
                  <a:srgbClr val="0D0D0D"/>
                </a:solidFill>
                <a:effectLst/>
                <a:highlight>
                  <a:srgbClr val="FFFFFF"/>
                </a:highlight>
                <a:latin typeface="Segoe UI" panose="020B0502040204020203" pitchFamily="34" charset="0"/>
                <a:ea typeface="Times New Roman" panose="02020603050405020304" pitchFamily="18" charset="0"/>
              </a:rPr>
              <a:t>We'll discuss:</a:t>
            </a:r>
            <a:endParaRPr lang="en-US" sz="3200" dirty="0">
              <a:effectLst/>
              <a:highlight>
                <a:srgbClr val="FFFFFF"/>
              </a:highlight>
              <a:latin typeface="Times New Roman" panose="02020603050405020304" pitchFamily="18" charset="0"/>
              <a:ea typeface="Times New Roman" panose="02020603050405020304" pitchFamily="18" charset="0"/>
            </a:endParaRPr>
          </a:p>
          <a:p>
            <a:pPr marL="342900" lvl="0" indent="-342900">
              <a:spcBef>
                <a:spcPts val="1500"/>
              </a:spcBef>
              <a:spcAft>
                <a:spcPts val="1500"/>
              </a:spcAft>
              <a:buFont typeface="Symbol" panose="05050102010706020507" pitchFamily="18" charset="2"/>
              <a:buChar char=""/>
            </a:pPr>
            <a:r>
              <a:rPr lang="en-US" sz="3200" dirty="0">
                <a:solidFill>
                  <a:srgbClr val="0D0D0D"/>
                </a:solidFill>
                <a:effectLst/>
                <a:highlight>
                  <a:srgbClr val="FFFFFF"/>
                </a:highlight>
                <a:latin typeface="Segoe UI" panose="020B0502040204020203" pitchFamily="34" charset="0"/>
                <a:ea typeface="Times New Roman" panose="02020603050405020304" pitchFamily="18" charset="0"/>
              </a:rPr>
              <a:t>the difference between trends and patterns, </a:t>
            </a:r>
            <a:endParaRPr lang="en-US" sz="3200" dirty="0">
              <a:effectLst/>
              <a:highlight>
                <a:srgbClr val="FFFFFF"/>
              </a:highlight>
              <a:latin typeface="Times New Roman" panose="02020603050405020304" pitchFamily="18" charset="0"/>
              <a:ea typeface="Times New Roman" panose="02020603050405020304" pitchFamily="18" charset="0"/>
            </a:endParaRPr>
          </a:p>
          <a:p>
            <a:pPr marL="342900" lvl="0" indent="-342900">
              <a:spcBef>
                <a:spcPts val="1500"/>
              </a:spcBef>
              <a:spcAft>
                <a:spcPts val="1500"/>
              </a:spcAft>
              <a:buFont typeface="Symbol" panose="05050102010706020507" pitchFamily="18" charset="2"/>
              <a:buChar char=""/>
            </a:pPr>
            <a:r>
              <a:rPr lang="en-US" sz="3200" dirty="0">
                <a:solidFill>
                  <a:srgbClr val="0D0D0D"/>
                </a:solidFill>
                <a:effectLst/>
                <a:highlight>
                  <a:srgbClr val="FFFFFF"/>
                </a:highlight>
                <a:latin typeface="Segoe UI" panose="020B0502040204020203" pitchFamily="34" charset="0"/>
                <a:ea typeface="Times New Roman" panose="02020603050405020304" pitchFamily="18" charset="0"/>
              </a:rPr>
              <a:t>examine their impact on business outcomes, and </a:t>
            </a:r>
            <a:endParaRPr lang="en-US" sz="3200" dirty="0">
              <a:effectLst/>
              <a:highlight>
                <a:srgbClr val="FFFFFF"/>
              </a:highlight>
              <a:latin typeface="Times New Roman" panose="02020603050405020304" pitchFamily="18" charset="0"/>
              <a:ea typeface="Times New Roman" panose="02020603050405020304" pitchFamily="18" charset="0"/>
            </a:endParaRPr>
          </a:p>
          <a:p>
            <a:pPr marL="342900" lvl="0" indent="-342900">
              <a:spcBef>
                <a:spcPts val="1500"/>
              </a:spcBef>
              <a:spcAft>
                <a:spcPts val="1500"/>
              </a:spcAft>
              <a:buFont typeface="Symbol" panose="05050102010706020507" pitchFamily="18" charset="2"/>
              <a:buChar char=""/>
            </a:pPr>
            <a:r>
              <a:rPr lang="en-US" sz="3200" dirty="0">
                <a:solidFill>
                  <a:srgbClr val="0D0D0D"/>
                </a:solidFill>
                <a:effectLst/>
                <a:highlight>
                  <a:srgbClr val="FFFFFF"/>
                </a:highlight>
                <a:latin typeface="Segoe UI" panose="020B0502040204020203" pitchFamily="34" charset="0"/>
                <a:ea typeface="Times New Roman" panose="02020603050405020304" pitchFamily="18" charset="0"/>
              </a:rPr>
              <a:t>explore strategies for identifying, analyzing, and leveraging them to our advantage.</a:t>
            </a:r>
            <a:endParaRPr lang="en-US" sz="3200" dirty="0">
              <a:effectLst/>
              <a:highlight>
                <a:srgbClr val="FFFFFF"/>
              </a:highlight>
              <a:latin typeface="Times New Roman" panose="02020603050405020304" pitchFamily="18" charset="0"/>
              <a:ea typeface="Times New Roman" panose="02020603050405020304" pitchFamily="18" charset="0"/>
            </a:endParaRPr>
          </a:p>
          <a:p>
            <a:pPr marL="0" indent="0">
              <a:buNone/>
            </a:pPr>
            <a:endParaRPr lang="en-US" sz="1800" dirty="0">
              <a:solidFill>
                <a:srgbClr val="0D0D0D"/>
              </a:solidFill>
              <a:effectLst/>
              <a:latin typeface="Segoe UI" panose="020B0502040204020203" pitchFamily="34" charset="0"/>
              <a:ea typeface="Aptos" panose="020B0004020202020204" pitchFamily="34" charset="0"/>
            </a:endParaRPr>
          </a:p>
          <a:p>
            <a:endParaRPr lang="en-US" dirty="0"/>
          </a:p>
        </p:txBody>
      </p:sp>
    </p:spTree>
    <p:extLst>
      <p:ext uri="{BB962C8B-B14F-4D97-AF65-F5344CB8AC3E}">
        <p14:creationId xmlns:p14="http://schemas.microsoft.com/office/powerpoint/2010/main" val="27207215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6F678-01CF-DDD9-3F10-18F49E3F4A91}"/>
              </a:ext>
            </a:extLst>
          </p:cNvPr>
          <p:cNvSpPr>
            <a:spLocks noGrp="1"/>
          </p:cNvSpPr>
          <p:nvPr>
            <p:ph type="title"/>
          </p:nvPr>
        </p:nvSpPr>
        <p:spPr/>
        <p:txBody>
          <a:bodyPr/>
          <a:lstStyle/>
          <a:p>
            <a:r>
              <a:rPr lang="en-US" dirty="0"/>
              <a:t>Cont.’</a:t>
            </a:r>
          </a:p>
        </p:txBody>
      </p:sp>
      <p:sp>
        <p:nvSpPr>
          <p:cNvPr id="3" name="Content Placeholder 2">
            <a:extLst>
              <a:ext uri="{FF2B5EF4-FFF2-40B4-BE49-F238E27FC236}">
                <a16:creationId xmlns:a16="http://schemas.microsoft.com/office/drawing/2014/main" id="{E88C7A3D-BAA7-F8F2-0C02-B08B8F7512B0}"/>
              </a:ext>
            </a:extLst>
          </p:cNvPr>
          <p:cNvSpPr>
            <a:spLocks noGrp="1"/>
          </p:cNvSpPr>
          <p:nvPr>
            <p:ph idx="1"/>
          </p:nvPr>
        </p:nvSpPr>
        <p:spPr/>
        <p:txBody>
          <a:bodyPr/>
          <a:lstStyle/>
          <a:p>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Data Analytics and Predictive Modeling</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Leverage data analytics and predictive modeling techniques to forecast future trends and patterns based on historical data and current trends. Use statistical analysis, machine learning algorithms, and predictive analytics tools to identify correlations, extrapolate trends, and make informed predictions about future outcomes.</a:t>
            </a:r>
          </a:p>
          <a:p>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Innovation</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Foster a culture of innovation within your organization to adapt to changing market dynamics and anticipate future trends. Encourage employees to explore new ideas.</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192057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2AD3B-8349-FEB2-7A11-BF8456C12D44}"/>
              </a:ext>
            </a:extLst>
          </p:cNvPr>
          <p:cNvSpPr>
            <a:spLocks noGrp="1"/>
          </p:cNvSpPr>
          <p:nvPr>
            <p:ph type="title"/>
          </p:nvPr>
        </p:nvSpPr>
        <p:spPr>
          <a:xfrm>
            <a:off x="839788" y="675445"/>
            <a:ext cx="10515600" cy="1325563"/>
          </a:xfrm>
        </p:spPr>
        <p:txBody>
          <a:bodyPr/>
          <a:lstStyle/>
          <a:p>
            <a:endParaRPr lang="en-US" dirty="0"/>
          </a:p>
        </p:txBody>
      </p:sp>
      <p:sp>
        <p:nvSpPr>
          <p:cNvPr id="3" name="Text Placeholder 2">
            <a:extLst>
              <a:ext uri="{FF2B5EF4-FFF2-40B4-BE49-F238E27FC236}">
                <a16:creationId xmlns:a16="http://schemas.microsoft.com/office/drawing/2014/main" id="{3B1A6D41-1B1D-CD28-B75B-E21AD2625E21}"/>
              </a:ext>
            </a:extLst>
          </p:cNvPr>
          <p:cNvSpPr>
            <a:spLocks noGrp="1"/>
          </p:cNvSpPr>
          <p:nvPr>
            <p:ph type="body" idx="1"/>
          </p:nvPr>
        </p:nvSpPr>
        <p:spPr>
          <a:xfrm>
            <a:off x="865153" y="675445"/>
            <a:ext cx="5157787" cy="1325563"/>
          </a:xfrm>
        </p:spPr>
        <p:txBody>
          <a:bodyPr/>
          <a:lstStyle/>
          <a:p>
            <a:r>
              <a:rPr lang="en-US" sz="1800" b="1"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Examples of Businesses That Successfully Adapted to Emerging Trends: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
        <p:nvSpPr>
          <p:cNvPr id="4" name="Content Placeholder 3">
            <a:extLst>
              <a:ext uri="{FF2B5EF4-FFF2-40B4-BE49-F238E27FC236}">
                <a16:creationId xmlns:a16="http://schemas.microsoft.com/office/drawing/2014/main" id="{517F3965-29DC-8AC9-5BA8-9F327A89B91E}"/>
              </a:ext>
            </a:extLst>
          </p:cNvPr>
          <p:cNvSpPr>
            <a:spLocks noGrp="1"/>
          </p:cNvSpPr>
          <p:nvPr>
            <p:ph sz="half" idx="2"/>
          </p:nvPr>
        </p:nvSpPr>
        <p:spPr>
          <a:xfrm>
            <a:off x="407964" y="2124222"/>
            <a:ext cx="5764236" cy="4065441"/>
          </a:xfrm>
        </p:spPr>
        <p:txBody>
          <a:bodyPr/>
          <a:lstStyle/>
          <a:p>
            <a:pPr marL="342900" lvl="0" indent="-342900">
              <a:lnSpc>
                <a:spcPct val="115000"/>
              </a:lnSpc>
              <a:spcAft>
                <a:spcPts val="800"/>
              </a:spcAft>
              <a:buFont typeface="+mj-lt"/>
              <a:buAutoNum type="arabicPeriod"/>
              <a:tabLst>
                <a:tab pos="457200" algn="l"/>
              </a:tabLst>
            </a:pPr>
            <a:r>
              <a:rPr lang="en-US" sz="1200" b="1" kern="0" dirty="0">
                <a:solidFill>
                  <a:srgbClr val="0D0D0D"/>
                </a:solidFill>
                <a:effectLst/>
                <a:highlight>
                  <a:srgbClr val="FFFFFF"/>
                </a:highlight>
                <a:latin typeface="Segoe UI" panose="020B0502040204020203" pitchFamily="34" charset="0"/>
                <a:ea typeface="Times New Roman" panose="02020603050405020304" pitchFamily="18" charset="0"/>
                <a:cs typeface="Segoe UI" panose="020B0502040204020203" pitchFamily="34" charset="0"/>
              </a:rPr>
              <a:t>Netflix</a:t>
            </a:r>
            <a:r>
              <a:rPr lang="en-US" sz="1200" kern="0" dirty="0">
                <a:solidFill>
                  <a:srgbClr val="0D0D0D"/>
                </a:solidFill>
                <a:effectLst/>
                <a:highlight>
                  <a:srgbClr val="FFFFFF"/>
                </a:highlight>
                <a:latin typeface="Segoe UI" panose="020B0502040204020203" pitchFamily="34" charset="0"/>
                <a:ea typeface="Times New Roman" panose="02020603050405020304" pitchFamily="18" charset="0"/>
                <a:cs typeface="Segoe UI" panose="020B0502040204020203" pitchFamily="34" charset="0"/>
              </a:rPr>
              <a:t>:</a:t>
            </a:r>
            <a:endParaRPr lang="en-US" sz="1200" kern="100" dirty="0">
              <a:solidFill>
                <a:srgbClr val="0D0D0D"/>
              </a:solidFill>
              <a:effectLst/>
              <a:highlight>
                <a:srgbClr val="FFFFFF"/>
              </a:highlight>
              <a:latin typeface="Segoe UI" panose="020B0502040204020203" pitchFamily="34" charset="0"/>
              <a:ea typeface="Times New Roman" panose="02020603050405020304" pitchFamily="18" charset="0"/>
              <a:cs typeface="Segoe UI" panose="020B0502040204020203" pitchFamily="34" charset="0"/>
            </a:endParaRPr>
          </a:p>
          <a:p>
            <a:pPr marL="742950" lvl="1" indent="-285750">
              <a:lnSpc>
                <a:spcPct val="115000"/>
              </a:lnSpc>
              <a:spcAft>
                <a:spcPts val="800"/>
              </a:spcAft>
              <a:buSzPts val="1000"/>
              <a:buFont typeface="Symbol" panose="05050102010706020507" pitchFamily="18" charset="2"/>
              <a:buChar char=""/>
              <a:tabLst>
                <a:tab pos="914400" algn="l"/>
              </a:tabLst>
            </a:pPr>
            <a:r>
              <a:rPr lang="en-US" sz="12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Adaptation: Netflix started as a DVD rental service but successfully transitioned to a streaming platform, anticipating the shift in consumer behavior towards online streaming.</a:t>
            </a:r>
            <a:endParaRPr lang="en-US" sz="12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15000"/>
              </a:lnSpc>
              <a:spcAft>
                <a:spcPts val="800"/>
              </a:spcAft>
              <a:buSzPts val="1000"/>
              <a:buFont typeface="Symbol" panose="05050102010706020507" pitchFamily="18" charset="2"/>
              <a:buChar char=""/>
              <a:tabLst>
                <a:tab pos="914400" algn="l"/>
              </a:tabLst>
            </a:pPr>
            <a:r>
              <a:rPr lang="en-US" sz="12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Strategy: Netflix invested heavily in original content production, leveraging data analytics to personalize recommendations and enhance user experience.</a:t>
            </a:r>
            <a:endParaRPr lang="en-US" sz="12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15000"/>
              </a:lnSpc>
              <a:spcAft>
                <a:spcPts val="800"/>
              </a:spcAft>
              <a:buSzPts val="1000"/>
              <a:buFont typeface="Symbol" panose="05050102010706020507" pitchFamily="18" charset="2"/>
              <a:buChar char=""/>
              <a:tabLst>
                <a:tab pos="914400" algn="l"/>
              </a:tabLst>
            </a:pPr>
            <a:r>
              <a:rPr lang="en-US" sz="12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Result: Today, Netflix is a leading global entertainment company with millions of subscribers worldwide, demonstrating the importance of anticipating and capitalizing on emerging trends in the media industry.</a:t>
            </a:r>
            <a:endParaRPr lang="en-US" sz="12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p:txBody>
      </p:sp>
      <p:sp>
        <p:nvSpPr>
          <p:cNvPr id="5" name="Text Placeholder 4">
            <a:extLst>
              <a:ext uri="{FF2B5EF4-FFF2-40B4-BE49-F238E27FC236}">
                <a16:creationId xmlns:a16="http://schemas.microsoft.com/office/drawing/2014/main" id="{35E65E04-F650-6239-1540-F39E23BE46F2}"/>
              </a:ext>
            </a:extLst>
          </p:cNvPr>
          <p:cNvSpPr>
            <a:spLocks noGrp="1"/>
          </p:cNvSpPr>
          <p:nvPr>
            <p:ph type="body" sz="quarter" idx="3"/>
          </p:nvPr>
        </p:nvSpPr>
        <p:spPr>
          <a:xfrm>
            <a:off x="6172200" y="675445"/>
            <a:ext cx="5611836" cy="1325563"/>
          </a:xfrm>
        </p:spPr>
        <p:txBody>
          <a:bodyPr/>
          <a:lstStyle/>
          <a:p>
            <a:r>
              <a:rPr lang="en-US" sz="2400" b="1" kern="0" dirty="0">
                <a:solidFill>
                  <a:srgbClr val="0D0D0D"/>
                </a:solidFill>
                <a:effectLst/>
                <a:latin typeface="Segoe UI" panose="020B0502040204020203" pitchFamily="34" charset="0"/>
                <a:ea typeface="Times New Roman" panose="02020603050405020304" pitchFamily="18" charset="0"/>
              </a:rPr>
              <a:t>Lessons Learned from Companies That Failed to Anticipate </a:t>
            </a:r>
            <a:endParaRPr lang="en-US" dirty="0"/>
          </a:p>
          <a:p>
            <a:endParaRPr lang="en-US" dirty="0"/>
          </a:p>
        </p:txBody>
      </p:sp>
      <p:sp>
        <p:nvSpPr>
          <p:cNvPr id="6" name="Content Placeholder 5">
            <a:extLst>
              <a:ext uri="{FF2B5EF4-FFF2-40B4-BE49-F238E27FC236}">
                <a16:creationId xmlns:a16="http://schemas.microsoft.com/office/drawing/2014/main" id="{DD41BD2C-0458-77BD-1059-466C31AEE1FE}"/>
              </a:ext>
            </a:extLst>
          </p:cNvPr>
          <p:cNvSpPr>
            <a:spLocks noGrp="1"/>
          </p:cNvSpPr>
          <p:nvPr>
            <p:ph sz="quarter" idx="4"/>
          </p:nvPr>
        </p:nvSpPr>
        <p:spPr>
          <a:xfrm>
            <a:off x="6172200" y="2124222"/>
            <a:ext cx="5611836" cy="4065441"/>
          </a:xfrm>
        </p:spPr>
        <p:txBody>
          <a:bodyPr/>
          <a:lstStyle/>
          <a:p>
            <a:pPr marL="342900" lvl="0" indent="-342900">
              <a:lnSpc>
                <a:spcPct val="115000"/>
              </a:lnSpc>
              <a:spcAft>
                <a:spcPts val="800"/>
              </a:spcAft>
              <a:buFont typeface="+mj-lt"/>
              <a:buAutoNum type="arabicPeriod"/>
              <a:tabLst>
                <a:tab pos="457200" algn="l"/>
              </a:tabLst>
            </a:pPr>
            <a:r>
              <a:rPr lang="en-US" sz="1200" b="1" kern="0" dirty="0">
                <a:solidFill>
                  <a:srgbClr val="0D0D0D"/>
                </a:solidFill>
                <a:effectLst/>
                <a:highlight>
                  <a:srgbClr val="FFFFFF"/>
                </a:highlight>
                <a:latin typeface="Segoe UI" panose="020B0502040204020203" pitchFamily="34" charset="0"/>
                <a:ea typeface="Times New Roman" panose="02020603050405020304" pitchFamily="18" charset="0"/>
                <a:cs typeface="Segoe UI" panose="020B0502040204020203" pitchFamily="34" charset="0"/>
              </a:rPr>
              <a:t>Kodak</a:t>
            </a:r>
            <a:r>
              <a:rPr lang="en-US" sz="1200" kern="0" dirty="0">
                <a:solidFill>
                  <a:srgbClr val="0D0D0D"/>
                </a:solidFill>
                <a:effectLst/>
                <a:highlight>
                  <a:srgbClr val="FFFFFF"/>
                </a:highlight>
                <a:latin typeface="Segoe UI" panose="020B0502040204020203" pitchFamily="34" charset="0"/>
                <a:ea typeface="Times New Roman" panose="02020603050405020304" pitchFamily="18" charset="0"/>
                <a:cs typeface="Segoe UI" panose="020B0502040204020203" pitchFamily="34" charset="0"/>
              </a:rPr>
              <a:t>:</a:t>
            </a:r>
            <a:endParaRPr lang="en-US" sz="1200" kern="100" dirty="0">
              <a:effectLst/>
              <a:highlight>
                <a:srgbClr val="FFFFFF"/>
              </a:highlight>
              <a:latin typeface="Segoe UI" panose="020B0502040204020203" pitchFamily="34" charset="0"/>
              <a:ea typeface="Times New Roman" panose="02020603050405020304" pitchFamily="18" charset="0"/>
              <a:cs typeface="Segoe UI" panose="020B0502040204020203" pitchFamily="34" charset="0"/>
            </a:endParaRPr>
          </a:p>
          <a:p>
            <a:pPr marL="742950" lvl="1" indent="-285750">
              <a:lnSpc>
                <a:spcPct val="115000"/>
              </a:lnSpc>
              <a:spcAft>
                <a:spcPts val="800"/>
              </a:spcAft>
              <a:buSzPts val="1000"/>
              <a:buFont typeface="Symbol" panose="05050102010706020507" pitchFamily="18" charset="2"/>
              <a:buChar char=""/>
              <a:tabLst>
                <a:tab pos="914400" algn="l"/>
              </a:tabLst>
            </a:pPr>
            <a:r>
              <a:rPr lang="en-US" sz="12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Failure to Anticipate: Kodak, a pioneer in the photography industry, failed to anticipate the shift from film to digital photography.</a:t>
            </a:r>
            <a:endParaRPr lang="en-US" sz="12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15000"/>
              </a:lnSpc>
              <a:spcAft>
                <a:spcPts val="800"/>
              </a:spcAft>
              <a:buSzPts val="1000"/>
              <a:buFont typeface="Symbol" panose="05050102010706020507" pitchFamily="18" charset="2"/>
              <a:buChar char=""/>
              <a:tabLst>
                <a:tab pos="914400" algn="l"/>
              </a:tabLst>
            </a:pPr>
            <a:r>
              <a:rPr lang="en-US" sz="12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Missed Opportunities: Despite inventing the digital camera in the 1970s, Kodak hesitated to embrace digital technology, fearing it would cannibalize its film business.</a:t>
            </a:r>
            <a:endParaRPr lang="en-US" sz="12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15000"/>
              </a:lnSpc>
              <a:spcAft>
                <a:spcPts val="800"/>
              </a:spcAft>
              <a:buSzPts val="1000"/>
              <a:buFont typeface="Symbol" panose="05050102010706020507" pitchFamily="18" charset="2"/>
              <a:buChar char=""/>
              <a:tabLst>
                <a:tab pos="914400" algn="l"/>
              </a:tabLst>
            </a:pPr>
            <a:r>
              <a:rPr lang="en-US" sz="12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Result: Kodak filed for bankruptcy in 2012, underscoring the importance of innovation and adaptation in the face of disruptive technological changes.</a:t>
            </a:r>
            <a:endParaRPr lang="en-US" sz="12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4489134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3F55B-922C-5B80-F3EB-F1665550B20D}"/>
              </a:ext>
            </a:extLst>
          </p:cNvPr>
          <p:cNvSpPr>
            <a:spLocks noGrp="1"/>
          </p:cNvSpPr>
          <p:nvPr>
            <p:ph type="title"/>
          </p:nvPr>
        </p:nvSpPr>
        <p:spPr/>
        <p:txBody>
          <a:bodyPr>
            <a:normAutofit fontScale="90000"/>
          </a:bodyPr>
          <a:lstStyle/>
          <a:p>
            <a:r>
              <a:rPr lang="en-US" sz="1800" b="1" kern="0" dirty="0">
                <a:solidFill>
                  <a:srgbClr val="0D0D0D"/>
                </a:solidFill>
                <a:effectLst/>
                <a:latin typeface="Segoe UI" panose="020B0502040204020203" pitchFamily="34" charset="0"/>
                <a:ea typeface="Times New Roman" panose="02020603050405020304" pitchFamily="18" charset="0"/>
                <a:cs typeface="Times New Roman" panose="02020603050405020304" pitchFamily="18" charset="0"/>
              </a:rPr>
              <a:t>STRATEGIES FOR IMPLEMENTATION</a:t>
            </a:r>
            <a:br>
              <a:rPr lang="en-US" sz="1800" b="1" kern="0" dirty="0">
                <a:solidFill>
                  <a:srgbClr val="0D0D0D"/>
                </a:solidFill>
                <a:effectLst/>
                <a:latin typeface="Segoe UI" panose="020B0502040204020203" pitchFamily="34" charset="0"/>
                <a:ea typeface="Times New Roman" panose="02020603050405020304" pitchFamily="18" charset="0"/>
                <a:cs typeface="Times New Roman" panose="02020603050405020304" pitchFamily="18" charset="0"/>
              </a:rPr>
            </a:br>
            <a:br>
              <a:rPr lang="en-US" sz="1800" kern="100" dirty="0">
                <a:effectLst/>
                <a:latin typeface="Aptos" panose="020B0004020202020204" pitchFamily="34" charset="0"/>
                <a:ea typeface="Aptos" panose="020B0004020202020204" pitchFamily="34" charset="0"/>
                <a:cs typeface="Times New Roman" panose="02020603050405020304" pitchFamily="18" charset="0"/>
              </a:rPr>
            </a:br>
            <a:r>
              <a:rPr lang="en-US" sz="1800" b="1"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Steps to Integrate Trend and Pattern Analysis into Business Processes:</a:t>
            </a:r>
            <a:br>
              <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11FB5293-5A0B-8F06-C172-0B149A508CE1}"/>
              </a:ext>
            </a:extLst>
          </p:cNvPr>
          <p:cNvSpPr>
            <a:spLocks noGrp="1"/>
          </p:cNvSpPr>
          <p:nvPr>
            <p:ph idx="1"/>
          </p:nvPr>
        </p:nvSpPr>
        <p:spPr/>
        <p:txBody>
          <a:bodyPr/>
          <a:lstStyle/>
          <a:p>
            <a:pPr>
              <a:lnSpc>
                <a:spcPct val="115000"/>
              </a:lnSpc>
              <a:spcAft>
                <a:spcPts val="800"/>
              </a:spcAft>
              <a:tabLst>
                <a:tab pos="457200" algn="l"/>
              </a:tabLst>
            </a:pPr>
            <a:r>
              <a:rPr lang="en-US" sz="1800" b="1"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Define Objectives</a:t>
            </a: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 Clearly define the objectives of trend and pattern analysis, such as identifying market opportunities, mitigating risks, or improving operational efficiency.</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tabLst>
                <a:tab pos="457200" algn="l"/>
              </a:tabLst>
            </a:pPr>
            <a:r>
              <a:rPr lang="en-US" sz="1800" b="1"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Data Collection</a:t>
            </a: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 Collect relevant data from various sources, including internal systems, market research reports, customer feedback, and industry publications.</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tabLst>
                <a:tab pos="457200" algn="l"/>
              </a:tabLst>
            </a:pPr>
            <a:r>
              <a:rPr lang="en-US" sz="1800" b="1"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Data Analysis</a:t>
            </a: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 Utilize data analysis techniques, such as statistical analysis, data mining, and machine learning, to identify trends, patterns, and correlations within the data.</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72151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E5ADA-22AB-DFF3-D08B-A7C199E9878A}"/>
              </a:ext>
            </a:extLst>
          </p:cNvPr>
          <p:cNvSpPr>
            <a:spLocks noGrp="1"/>
          </p:cNvSpPr>
          <p:nvPr>
            <p:ph type="title"/>
          </p:nvPr>
        </p:nvSpPr>
        <p:spPr/>
        <p:txBody>
          <a:bodyPr/>
          <a:lstStyle/>
          <a:p>
            <a:r>
              <a:rPr lang="en-US" dirty="0"/>
              <a:t>Cont.’</a:t>
            </a:r>
          </a:p>
        </p:txBody>
      </p:sp>
      <p:sp>
        <p:nvSpPr>
          <p:cNvPr id="3" name="Content Placeholder 2">
            <a:extLst>
              <a:ext uri="{FF2B5EF4-FFF2-40B4-BE49-F238E27FC236}">
                <a16:creationId xmlns:a16="http://schemas.microsoft.com/office/drawing/2014/main" id="{F56B5E6B-4E67-B7DE-723D-768808E6E3F3}"/>
              </a:ext>
            </a:extLst>
          </p:cNvPr>
          <p:cNvSpPr>
            <a:spLocks noGrp="1"/>
          </p:cNvSpPr>
          <p:nvPr>
            <p:ph idx="1"/>
          </p:nvPr>
        </p:nvSpPr>
        <p:spPr/>
        <p:txBody>
          <a:bodyPr/>
          <a:lstStyle/>
          <a:p>
            <a:pPr>
              <a:lnSpc>
                <a:spcPct val="115000"/>
              </a:lnSpc>
              <a:spcAft>
                <a:spcPts val="800"/>
              </a:spcAft>
              <a:tabLst>
                <a:tab pos="457200" algn="l"/>
              </a:tabLst>
            </a:pPr>
            <a:r>
              <a:rPr lang="en-US" sz="1800" b="1"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Integration with Decision-Making</a:t>
            </a: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 Integrate trend and pattern analysis into decision-making processes across different functional areas of the organization, such as marketing, product development, operations, and finance.</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tabLst>
                <a:tab pos="457200" algn="l"/>
              </a:tabLst>
            </a:pPr>
            <a:r>
              <a:rPr lang="en-US" sz="1800" b="1"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Automation and Technology</a:t>
            </a: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 Invest in automation tools and technology platforms that can streamline data collection, analysis, and reporting processes, enabling real-time insights and faster decision-making.</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tabLst>
                <a:tab pos="457200" algn="l"/>
              </a:tabLst>
            </a:pPr>
            <a:r>
              <a:rPr lang="en-US" sz="1800" b="1"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Cross-Functional Collaboration</a:t>
            </a: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 Foster collaboration between different departments and teams to share insights and leverage collective expertise in interpreting trends and patterns.</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tabLst>
                <a:tab pos="457200" algn="l"/>
              </a:tabLst>
            </a:pPr>
            <a:r>
              <a:rPr lang="en-US" sz="1800" b="1"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Feedback Loop</a:t>
            </a: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 Establish a feedback loop to continuously evaluate the effectiveness of trend and pattern analysis efforts and make adjustments as needed to improve outcomes.</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8748544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68849-AE55-361F-B955-93BEBFD3D637}"/>
              </a:ext>
            </a:extLst>
          </p:cNvPr>
          <p:cNvSpPr>
            <a:spLocks noGrp="1"/>
          </p:cNvSpPr>
          <p:nvPr>
            <p:ph type="title"/>
          </p:nvPr>
        </p:nvSpPr>
        <p:spPr/>
        <p:txBody>
          <a:bodyPr/>
          <a:lstStyle/>
          <a:p>
            <a:r>
              <a:rPr lang="en-US" sz="1800" b="1"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Building a Culture of Innovation and Adaptability:</a:t>
            </a:r>
            <a:br>
              <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9DCE43AF-5CA7-C331-4966-8EBF8FA29506}"/>
              </a:ext>
            </a:extLst>
          </p:cNvPr>
          <p:cNvSpPr>
            <a:spLocks noGrp="1"/>
          </p:cNvSpPr>
          <p:nvPr>
            <p:ph idx="1"/>
          </p:nvPr>
        </p:nvSpPr>
        <p:spPr/>
        <p:txBody>
          <a:bodyPr/>
          <a:lstStyle/>
          <a:p>
            <a:pPr>
              <a:lnSpc>
                <a:spcPct val="115000"/>
              </a:lnSpc>
              <a:spcAft>
                <a:spcPts val="800"/>
              </a:spcAft>
              <a:tabLst>
                <a:tab pos="457200" algn="l"/>
              </a:tabLst>
            </a:pPr>
            <a:r>
              <a:rPr lang="en-US" sz="1800" b="1"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Leadership Support</a:t>
            </a: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 Secure buy-in and support from senior leadership to foster a culture of innovation and adaptability throughout the organization.</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tabLst>
                <a:tab pos="457200" algn="l"/>
              </a:tabLst>
            </a:pPr>
            <a:r>
              <a:rPr lang="en-US" sz="1800" b="1"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Encourage Experimentation</a:t>
            </a: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 Encourage employees to experiment with new ideas, technologies, and approaches to solving problems. Create a safe environment where failure is viewed as a learning opportunity.</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tabLst>
                <a:tab pos="457200" algn="l"/>
              </a:tabLst>
            </a:pPr>
            <a:r>
              <a:rPr lang="en-US" sz="1800" b="1"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Reward Creativity and Risk-Taking</a:t>
            </a: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 Recognize and reward employees who demonstrate creativity, initiative, and a willingness to take calculated risks to drive innovation.</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0318622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60B45-AAB2-0D5E-D1E0-51E2BDE2B425}"/>
              </a:ext>
            </a:extLst>
          </p:cNvPr>
          <p:cNvSpPr>
            <a:spLocks noGrp="1"/>
          </p:cNvSpPr>
          <p:nvPr>
            <p:ph type="title"/>
          </p:nvPr>
        </p:nvSpPr>
        <p:spPr/>
        <p:txBody>
          <a:bodyPr/>
          <a:lstStyle/>
          <a:p>
            <a:r>
              <a:rPr lang="en-US" dirty="0"/>
              <a:t>Cont.’</a:t>
            </a:r>
          </a:p>
        </p:txBody>
      </p:sp>
      <p:sp>
        <p:nvSpPr>
          <p:cNvPr id="3" name="Content Placeholder 2">
            <a:extLst>
              <a:ext uri="{FF2B5EF4-FFF2-40B4-BE49-F238E27FC236}">
                <a16:creationId xmlns:a16="http://schemas.microsoft.com/office/drawing/2014/main" id="{79D945A3-0981-54F1-8572-3F9246C7C211}"/>
              </a:ext>
            </a:extLst>
          </p:cNvPr>
          <p:cNvSpPr>
            <a:spLocks noGrp="1"/>
          </p:cNvSpPr>
          <p:nvPr>
            <p:ph idx="1"/>
          </p:nvPr>
        </p:nvSpPr>
        <p:spPr/>
        <p:txBody>
          <a:bodyPr/>
          <a:lstStyle/>
          <a:p>
            <a:pPr marL="342900" lvl="0" indent="-342900">
              <a:lnSpc>
                <a:spcPct val="115000"/>
              </a:lnSpc>
              <a:spcAft>
                <a:spcPts val="800"/>
              </a:spcAft>
              <a:buFont typeface="+mj-lt"/>
              <a:buAutoNum type="arabicPeriod"/>
              <a:tabLst>
                <a:tab pos="457200" algn="l"/>
              </a:tabLst>
            </a:pPr>
            <a:r>
              <a:rPr lang="en-US" sz="1800" b="1"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Training and Development</a:t>
            </a: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 Invest in training and development programs to enhance employees' skills in areas such as critical thinking, problem-solving, and creativity.</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mj-lt"/>
              <a:buAutoNum type="arabicPeriod"/>
              <a:tabLst>
                <a:tab pos="457200" algn="l"/>
              </a:tabLst>
            </a:pPr>
            <a:r>
              <a:rPr lang="en-US" sz="1800" b="1"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Cross-Pollination of Ideas</a:t>
            </a: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 Facilitate cross-functional collaboration and knowledge-sharing to facilitate the exchange of ideas and perspectives across different parts of the organization.</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mj-lt"/>
              <a:buAutoNum type="arabicPeriod"/>
              <a:tabLst>
                <a:tab pos="457200" algn="l"/>
              </a:tabLst>
            </a:pPr>
            <a:r>
              <a:rPr lang="en-US" sz="1800" b="1"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Embrace Diversity</a:t>
            </a: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 Embrace diversity and inclusion to foster a culture of innovation that values different perspectives and experiences.</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mj-lt"/>
              <a:buAutoNum type="arabicPeriod"/>
              <a:tabLst>
                <a:tab pos="457200" algn="l"/>
              </a:tabLst>
            </a:pPr>
            <a:r>
              <a:rPr lang="en-US" sz="1800" b="1"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Lead by Example</a:t>
            </a: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 Leadership should lead by example by demonstrating a willingness to embrace change, experiment with new ideas, and adapt to evolving market conditions.</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4944450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C47CB-FC5C-D475-3E3A-5FC51E26BBF3}"/>
              </a:ext>
            </a:extLst>
          </p:cNvPr>
          <p:cNvSpPr>
            <a:spLocks noGrp="1"/>
          </p:cNvSpPr>
          <p:nvPr>
            <p:ph type="title"/>
          </p:nvPr>
        </p:nvSpPr>
        <p:spPr/>
        <p:txBody>
          <a:bodyPr/>
          <a:lstStyle/>
          <a:p>
            <a:r>
              <a:rPr lang="en-US" sz="1800" b="1" dirty="0">
                <a:effectLst/>
                <a:latin typeface="Times New Roman" panose="02020603050405020304" pitchFamily="18" charset="0"/>
                <a:ea typeface="Times New Roman" panose="02020603050405020304" pitchFamily="18" charset="0"/>
              </a:rPr>
              <a:t>Conclusion</a:t>
            </a:r>
            <a:br>
              <a:rPr lang="en-US" sz="1800" dirty="0">
                <a:effectLst/>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0D1BF611-8909-2419-1100-B275C497B37C}"/>
              </a:ext>
            </a:extLst>
          </p:cNvPr>
          <p:cNvSpPr>
            <a:spLocks noGrp="1"/>
          </p:cNvSpPr>
          <p:nvPr>
            <p:ph idx="1"/>
          </p:nvPr>
        </p:nvSpPr>
        <p:spPr/>
        <p:txBody>
          <a:bodyPr/>
          <a:lstStyle/>
          <a:p>
            <a:r>
              <a:rPr lang="en-US" dirty="0"/>
              <a:t>In conclusion, by recognizing the importance of trends and patterns, implementing effective strategies, and fostering a culture of innovation and adaptability, businesses can thrive in today's dynamic business landscape and shape the future of their industries.</a:t>
            </a:r>
          </a:p>
          <a:p>
            <a:endParaRPr lang="en-US" dirty="0"/>
          </a:p>
          <a:p>
            <a:endParaRPr lang="en-US" dirty="0"/>
          </a:p>
        </p:txBody>
      </p:sp>
    </p:spTree>
    <p:extLst>
      <p:ext uri="{BB962C8B-B14F-4D97-AF65-F5344CB8AC3E}">
        <p14:creationId xmlns:p14="http://schemas.microsoft.com/office/powerpoint/2010/main" val="816191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A1995-7917-F320-149C-B92203E7A768}"/>
              </a:ext>
            </a:extLst>
          </p:cNvPr>
          <p:cNvSpPr>
            <a:spLocks noGrp="1"/>
          </p:cNvSpPr>
          <p:nvPr>
            <p:ph type="title"/>
          </p:nvPr>
        </p:nvSpPr>
        <p:spPr/>
        <p:txBody>
          <a:bodyPr/>
          <a:lstStyle/>
          <a:p>
            <a:pPr marL="742950" lvl="1" indent="-285750">
              <a:lnSpc>
                <a:spcPct val="115000"/>
              </a:lnSpc>
              <a:spcAft>
                <a:spcPts val="800"/>
              </a:spcAft>
              <a:buFont typeface="+mj-lt"/>
              <a:buAutoNum type="arabicPeriod"/>
            </a:pPr>
            <a:r>
              <a:rPr lang="en-US" sz="1800" b="1"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Importance of Identifying Trends and Patterns in Business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BF26A429-BC57-FDB6-E19D-7DAA6A5EB8D4}"/>
              </a:ext>
            </a:extLst>
          </p:cNvPr>
          <p:cNvSpPr txBox="1"/>
          <p:nvPr/>
        </p:nvSpPr>
        <p:spPr>
          <a:xfrm>
            <a:off x="647114" y="2432807"/>
            <a:ext cx="8500402" cy="1985352"/>
          </a:xfrm>
          <a:prstGeom prst="rect">
            <a:avLst/>
          </a:prstGeom>
          <a:noFill/>
        </p:spPr>
        <p:txBody>
          <a:bodyPr wrap="square">
            <a:spAutoFit/>
          </a:bodyPr>
          <a:lstStyle/>
          <a:p>
            <a:pPr marL="342900" lvl="0" indent="-342900">
              <a:lnSpc>
                <a:spcPct val="115000"/>
              </a:lnSpc>
              <a:buFont typeface="Symbol" panose="05050102010706020507" pitchFamily="18" charset="2"/>
              <a:buChar char=""/>
            </a:pPr>
            <a:r>
              <a:rPr lang="en-US" sz="1800" b="1" kern="100" dirty="0">
                <a:solidFill>
                  <a:srgbClr val="0D0D0D"/>
                </a:solidFill>
                <a:effectLst/>
                <a:highlight>
                  <a:srgbClr val="FFFFFF"/>
                </a:highlight>
                <a:latin typeface="Segoe UI" panose="020B0502040204020203" pitchFamily="34" charset="0"/>
                <a:ea typeface="Aptos" panose="020B0004020202020204" pitchFamily="34" charset="0"/>
                <a:cs typeface="Times New Roman" panose="02020603050405020304" pitchFamily="18" charset="0"/>
              </a:rPr>
              <a:t>Strategic Planning</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US" sz="1800" b="1" kern="100" dirty="0">
                <a:solidFill>
                  <a:srgbClr val="0D0D0D"/>
                </a:solidFill>
                <a:effectLst/>
                <a:highlight>
                  <a:srgbClr val="FFFFFF"/>
                </a:highlight>
                <a:latin typeface="Segoe UI" panose="020B0502040204020203" pitchFamily="34" charset="0"/>
                <a:ea typeface="Aptos" panose="020B0004020202020204" pitchFamily="34" charset="0"/>
                <a:cs typeface="Times New Roman" panose="02020603050405020304" pitchFamily="18" charset="0"/>
              </a:rPr>
              <a:t>Competitive Advantage</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US" sz="1800" b="1" kern="100" dirty="0">
                <a:solidFill>
                  <a:srgbClr val="0D0D0D"/>
                </a:solidFill>
                <a:effectLst/>
                <a:highlight>
                  <a:srgbClr val="FFFFFF"/>
                </a:highlight>
                <a:latin typeface="Segoe UI" panose="020B0502040204020203" pitchFamily="34" charset="0"/>
                <a:ea typeface="Aptos" panose="020B0004020202020204" pitchFamily="34" charset="0"/>
                <a:cs typeface="Times New Roman" panose="02020603050405020304" pitchFamily="18" charset="0"/>
              </a:rPr>
              <a:t>Risk Management</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US" sz="1800" b="1" kern="100" dirty="0">
                <a:solidFill>
                  <a:srgbClr val="0D0D0D"/>
                </a:solidFill>
                <a:effectLst/>
                <a:highlight>
                  <a:srgbClr val="FFFFFF"/>
                </a:highlight>
                <a:latin typeface="Segoe UI" panose="020B0502040204020203" pitchFamily="34" charset="0"/>
                <a:ea typeface="Aptos" panose="020B0004020202020204" pitchFamily="34" charset="0"/>
                <a:cs typeface="Times New Roman" panose="02020603050405020304" pitchFamily="18" charset="0"/>
              </a:rPr>
              <a:t>Innovation:</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US" sz="1800" b="1" kern="100" dirty="0">
                <a:solidFill>
                  <a:srgbClr val="0D0D0D"/>
                </a:solidFill>
                <a:effectLst/>
                <a:highlight>
                  <a:srgbClr val="FFFFFF"/>
                </a:highlight>
                <a:latin typeface="Segoe UI" panose="020B0502040204020203" pitchFamily="34" charset="0"/>
                <a:ea typeface="Aptos" panose="020B0004020202020204" pitchFamily="34" charset="0"/>
                <a:cs typeface="Times New Roman" panose="02020603050405020304" pitchFamily="18" charset="0"/>
              </a:rPr>
              <a:t>Customer Insights</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Symbol" panose="05050102010706020507" pitchFamily="18" charset="2"/>
              <a:buChar char=""/>
            </a:pPr>
            <a:r>
              <a:rPr lang="en-US" sz="1800" b="1" kern="100" dirty="0">
                <a:solidFill>
                  <a:srgbClr val="0D0D0D"/>
                </a:solidFill>
                <a:effectLst/>
                <a:highlight>
                  <a:srgbClr val="FFFFFF"/>
                </a:highlight>
                <a:latin typeface="Segoe UI" panose="020B0502040204020203" pitchFamily="34" charset="0"/>
                <a:ea typeface="Aptos" panose="020B0004020202020204" pitchFamily="34" charset="0"/>
                <a:cs typeface="Times New Roman" panose="02020603050405020304" pitchFamily="18" charset="0"/>
              </a:rPr>
              <a:t>Resource Allocation</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159570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CE195-0BF1-FFF2-7F3D-5876BEA4BA9C}"/>
              </a:ext>
            </a:extLst>
          </p:cNvPr>
          <p:cNvSpPr>
            <a:spLocks noGrp="1"/>
          </p:cNvSpPr>
          <p:nvPr>
            <p:ph type="title"/>
          </p:nvPr>
        </p:nvSpPr>
        <p:spPr/>
        <p:txBody>
          <a:bodyPr/>
          <a:lstStyle/>
          <a:p>
            <a:r>
              <a:rPr lang="en-US" dirty="0"/>
              <a:t>Cont.’</a:t>
            </a:r>
          </a:p>
        </p:txBody>
      </p:sp>
      <p:sp>
        <p:nvSpPr>
          <p:cNvPr id="3" name="Content Placeholder 2">
            <a:extLst>
              <a:ext uri="{FF2B5EF4-FFF2-40B4-BE49-F238E27FC236}">
                <a16:creationId xmlns:a16="http://schemas.microsoft.com/office/drawing/2014/main" id="{2927FC7F-CDBB-AE2D-5934-6974A5AB61A2}"/>
              </a:ext>
            </a:extLst>
          </p:cNvPr>
          <p:cNvSpPr>
            <a:spLocks noGrp="1"/>
          </p:cNvSpPr>
          <p:nvPr>
            <p:ph idx="1"/>
          </p:nvPr>
        </p:nvSpPr>
        <p:spPr/>
        <p:txBody>
          <a:bodyPr/>
          <a:lstStyle/>
          <a:p>
            <a:pPr marL="0" indent="0">
              <a:buNone/>
            </a:pPr>
            <a:r>
              <a:rPr lang="en-US" sz="1800" kern="100" dirty="0">
                <a:solidFill>
                  <a:srgbClr val="0D0D0D"/>
                </a:solidFill>
                <a:highlight>
                  <a:srgbClr val="FFFFFF"/>
                </a:highlight>
                <a:latin typeface="Segoe UI" panose="020B0502040204020203" pitchFamily="34" charset="0"/>
                <a:ea typeface="Aptos" panose="020B0004020202020204" pitchFamily="34" charset="0"/>
                <a:cs typeface="Times New Roman" panose="02020603050405020304" pitchFamily="18" charset="0"/>
              </a:rPr>
              <a:t>Hence </a:t>
            </a:r>
            <a:r>
              <a:rPr lang="en-US" sz="1800" kern="100" dirty="0">
                <a:solidFill>
                  <a:srgbClr val="0D0D0D"/>
                </a:solidFill>
                <a:effectLst/>
                <a:highlight>
                  <a:srgbClr val="FFFFFF"/>
                </a:highlight>
                <a:latin typeface="Segoe UI" panose="020B0502040204020203" pitchFamily="34" charset="0"/>
                <a:ea typeface="Aptos" panose="020B0004020202020204" pitchFamily="34" charset="0"/>
                <a:cs typeface="Times New Roman" panose="02020603050405020304" pitchFamily="18" charset="0"/>
              </a:rPr>
              <a:t>, identifying trends and patterns in business is not just about staying current—it's about staying ahead. By leveraging these insights, businesses can anticipate change, seize opportunities, and navigate the complexities of an ever-evolving marketplace with confidence and agility.</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474233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8F736-8213-1B39-6FC3-346D91D718BA}"/>
              </a:ext>
            </a:extLst>
          </p:cNvPr>
          <p:cNvSpPr>
            <a:spLocks noGrp="1"/>
          </p:cNvSpPr>
          <p:nvPr>
            <p:ph type="title"/>
          </p:nvPr>
        </p:nvSpPr>
        <p:spPr/>
        <p:txBody>
          <a:bodyPr/>
          <a:lstStyle/>
          <a:p>
            <a:r>
              <a:rPr lang="en-US" sz="1800" b="1" kern="0" dirty="0">
                <a:solidFill>
                  <a:srgbClr val="0D0D0D"/>
                </a:solidFill>
                <a:highlight>
                  <a:srgbClr val="FFFFFF"/>
                </a:highlight>
                <a:latin typeface="Segoe UI" panose="020B0502040204020203" pitchFamily="34" charset="0"/>
                <a:ea typeface="Times New Roman" panose="02020603050405020304" pitchFamily="18" charset="0"/>
                <a:cs typeface="Times New Roman" panose="02020603050405020304" pitchFamily="18" charset="0"/>
              </a:rPr>
              <a:t>DIFFERENCE BETWEEN </a:t>
            </a:r>
            <a:r>
              <a:rPr lang="en-US" sz="1800" b="1"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 TRENDS AND  PATTERNS</a:t>
            </a:r>
            <a:br>
              <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6C5A5503-82B9-4320-E31A-33B1F4C26DBA}"/>
              </a:ext>
            </a:extLst>
          </p:cNvPr>
          <p:cNvSpPr>
            <a:spLocks noGrp="1"/>
          </p:cNvSpPr>
          <p:nvPr>
            <p:ph sz="half" idx="1"/>
          </p:nvPr>
        </p:nvSpPr>
        <p:spPr/>
        <p:txBody>
          <a:bodyPr>
            <a:normAutofit fontScale="92500" lnSpcReduction="20000"/>
          </a:bodyPr>
          <a:lstStyle/>
          <a:p>
            <a:pPr marL="0" indent="0">
              <a:spcBef>
                <a:spcPts val="1500"/>
              </a:spcBef>
              <a:spcAft>
                <a:spcPts val="1500"/>
              </a:spcAft>
              <a:buNone/>
            </a:pPr>
            <a:r>
              <a:rPr lang="en-US" sz="1800" b="1" dirty="0">
                <a:solidFill>
                  <a:srgbClr val="0D0D0D"/>
                </a:solidFill>
                <a:effectLst/>
                <a:highlight>
                  <a:srgbClr val="FFFFFF"/>
                </a:highlight>
                <a:latin typeface="Segoe UI" panose="020B0502040204020203" pitchFamily="34" charset="0"/>
                <a:ea typeface="Times New Roman" panose="02020603050405020304" pitchFamily="18" charset="0"/>
              </a:rPr>
              <a:t>Trends:</a:t>
            </a:r>
            <a:endParaRPr lang="en-US" sz="1800" dirty="0">
              <a:effectLst/>
              <a:highlight>
                <a:srgbClr val="FFFFFF"/>
              </a:highlight>
              <a:latin typeface="Times New Roman" panose="02020603050405020304" pitchFamily="18" charset="0"/>
              <a:ea typeface="Times New Roman" panose="02020603050405020304" pitchFamily="18" charset="0"/>
            </a:endParaRPr>
          </a:p>
          <a:p>
            <a:pPr marL="342900" lvl="0" indent="-342900">
              <a:tabLst>
                <a:tab pos="457200" algn="l"/>
              </a:tabLst>
            </a:pPr>
            <a:r>
              <a:rPr lang="en-US" sz="1800" b="1" dirty="0">
                <a:solidFill>
                  <a:srgbClr val="0D0D0D"/>
                </a:solidFill>
                <a:effectLst/>
                <a:highlight>
                  <a:srgbClr val="FFFFFF"/>
                </a:highlight>
                <a:latin typeface="Segoe UI" panose="020B0502040204020203" pitchFamily="34" charset="0"/>
                <a:ea typeface="Times New Roman" panose="02020603050405020304" pitchFamily="18" charset="0"/>
              </a:rPr>
              <a:t>Directional Movement:</a:t>
            </a:r>
            <a:r>
              <a:rPr lang="en-US" sz="1800" dirty="0">
                <a:solidFill>
                  <a:srgbClr val="0D0D0D"/>
                </a:solidFill>
                <a:effectLst/>
                <a:highlight>
                  <a:srgbClr val="FFFFFF"/>
                </a:highlight>
                <a:latin typeface="Segoe UI" panose="020B0502040204020203" pitchFamily="34" charset="0"/>
                <a:ea typeface="Times New Roman" panose="02020603050405020304" pitchFamily="18" charset="0"/>
              </a:rPr>
              <a:t> Trends represent the general direction in which a variable or phenomenon is moving over time. They indicate the long-term trajectory of a market, industry, or consumer behavior.</a:t>
            </a:r>
            <a:endParaRPr lang="en-US" sz="1800" dirty="0">
              <a:effectLst/>
              <a:highlight>
                <a:srgbClr val="FFFFFF"/>
              </a:highlight>
              <a:latin typeface="Times New Roman" panose="02020603050405020304" pitchFamily="18" charset="0"/>
              <a:ea typeface="Times New Roman" panose="02020603050405020304" pitchFamily="18" charset="0"/>
            </a:endParaRPr>
          </a:p>
          <a:p>
            <a:pPr marL="342900" lvl="0" indent="-342900">
              <a:tabLst>
                <a:tab pos="457200" algn="l"/>
              </a:tabLst>
            </a:pPr>
            <a:r>
              <a:rPr lang="en-US" sz="1800" b="1" dirty="0">
                <a:solidFill>
                  <a:srgbClr val="0D0D0D"/>
                </a:solidFill>
                <a:effectLst/>
                <a:highlight>
                  <a:srgbClr val="FFFFFF"/>
                </a:highlight>
                <a:latin typeface="Segoe UI" panose="020B0502040204020203" pitchFamily="34" charset="0"/>
                <a:ea typeface="Times New Roman" panose="02020603050405020304" pitchFamily="18" charset="0"/>
              </a:rPr>
              <a:t>Longevity:</a:t>
            </a:r>
            <a:r>
              <a:rPr lang="en-US" sz="1800" dirty="0">
                <a:solidFill>
                  <a:srgbClr val="0D0D0D"/>
                </a:solidFill>
                <a:effectLst/>
                <a:highlight>
                  <a:srgbClr val="FFFFFF"/>
                </a:highlight>
                <a:latin typeface="Segoe UI" panose="020B0502040204020203" pitchFamily="34" charset="0"/>
                <a:ea typeface="Times New Roman" panose="02020603050405020304" pitchFamily="18" charset="0"/>
              </a:rPr>
              <a:t> Trends typically persist over an extended period, ranging from months to years. They reflect enduring shifts in preferences, attitudes, or market dynamics.</a:t>
            </a:r>
            <a:endParaRPr lang="en-US" sz="1800" dirty="0">
              <a:effectLst/>
              <a:highlight>
                <a:srgbClr val="FFFFFF"/>
              </a:highlight>
              <a:latin typeface="Times New Roman" panose="02020603050405020304" pitchFamily="18" charset="0"/>
              <a:ea typeface="Times New Roman" panose="02020603050405020304" pitchFamily="18" charset="0"/>
            </a:endParaRPr>
          </a:p>
          <a:p>
            <a:pPr marL="342900" lvl="0" indent="-342900">
              <a:tabLst>
                <a:tab pos="457200" algn="l"/>
              </a:tabLst>
            </a:pPr>
            <a:r>
              <a:rPr lang="en-US" sz="1800" b="1" dirty="0">
                <a:solidFill>
                  <a:srgbClr val="0D0D0D"/>
                </a:solidFill>
                <a:effectLst/>
                <a:highlight>
                  <a:srgbClr val="FFFFFF"/>
                </a:highlight>
                <a:latin typeface="Segoe UI" panose="020B0502040204020203" pitchFamily="34" charset="0"/>
                <a:ea typeface="Times New Roman" panose="02020603050405020304" pitchFamily="18" charset="0"/>
              </a:rPr>
              <a:t>Impact:</a:t>
            </a:r>
            <a:r>
              <a:rPr lang="en-US" sz="1800" dirty="0">
                <a:solidFill>
                  <a:srgbClr val="0D0D0D"/>
                </a:solidFill>
                <a:effectLst/>
                <a:highlight>
                  <a:srgbClr val="FFFFFF"/>
                </a:highlight>
                <a:latin typeface="Segoe UI" panose="020B0502040204020203" pitchFamily="34" charset="0"/>
                <a:ea typeface="Times New Roman" panose="02020603050405020304" pitchFamily="18" charset="0"/>
              </a:rPr>
              <a:t> Trends have a broad impact, influencing multiple aspects of business operations, such as product development, marketing strategies, and consumer demand.</a:t>
            </a:r>
            <a:endParaRPr lang="en-US" sz="1800" dirty="0">
              <a:effectLst/>
              <a:highlight>
                <a:srgbClr val="FFFFFF"/>
              </a:highlight>
              <a:latin typeface="Times New Roman" panose="02020603050405020304" pitchFamily="18" charset="0"/>
              <a:ea typeface="Times New Roman" panose="02020603050405020304" pitchFamily="18" charset="0"/>
            </a:endParaRPr>
          </a:p>
          <a:p>
            <a:pPr marL="342900" lvl="0" indent="-342900">
              <a:tabLst>
                <a:tab pos="457200" algn="l"/>
              </a:tabLst>
            </a:pPr>
            <a:r>
              <a:rPr lang="en-US" sz="1800" b="1" dirty="0">
                <a:solidFill>
                  <a:srgbClr val="0D0D0D"/>
                </a:solidFill>
                <a:effectLst/>
                <a:highlight>
                  <a:srgbClr val="FFFFFF"/>
                </a:highlight>
                <a:latin typeface="Segoe UI" panose="020B0502040204020203" pitchFamily="34" charset="0"/>
                <a:ea typeface="Times New Roman" panose="02020603050405020304" pitchFamily="18" charset="0"/>
              </a:rPr>
              <a:t>Examples of trends</a:t>
            </a:r>
            <a:r>
              <a:rPr lang="en-US" sz="1800" dirty="0">
                <a:solidFill>
                  <a:srgbClr val="0D0D0D"/>
                </a:solidFill>
                <a:effectLst/>
                <a:highlight>
                  <a:srgbClr val="FFFFFF"/>
                </a:highlight>
                <a:latin typeface="Segoe UI" panose="020B0502040204020203" pitchFamily="34" charset="0"/>
                <a:ea typeface="Times New Roman" panose="02020603050405020304" pitchFamily="18" charset="0"/>
              </a:rPr>
              <a:t> include the adoption of renewable energy, the rise of e-commerce, or the growing demand for plant-based food products.</a:t>
            </a:r>
            <a:endParaRPr lang="en-US" sz="1800" dirty="0">
              <a:effectLst/>
              <a:highlight>
                <a:srgbClr val="FFFFFF"/>
              </a:highlight>
              <a:latin typeface="Times New Roman" panose="02020603050405020304" pitchFamily="18" charset="0"/>
              <a:ea typeface="Times New Roman" panose="02020603050405020304" pitchFamily="18" charset="0"/>
            </a:endParaRPr>
          </a:p>
          <a:p>
            <a:endParaRPr lang="en-US" dirty="0"/>
          </a:p>
        </p:txBody>
      </p:sp>
      <p:sp>
        <p:nvSpPr>
          <p:cNvPr id="4" name="Content Placeholder 3">
            <a:extLst>
              <a:ext uri="{FF2B5EF4-FFF2-40B4-BE49-F238E27FC236}">
                <a16:creationId xmlns:a16="http://schemas.microsoft.com/office/drawing/2014/main" id="{E96B559C-3D15-0660-33F5-B459C0278C94}"/>
              </a:ext>
            </a:extLst>
          </p:cNvPr>
          <p:cNvSpPr>
            <a:spLocks noGrp="1"/>
          </p:cNvSpPr>
          <p:nvPr>
            <p:ph sz="half" idx="2"/>
          </p:nvPr>
        </p:nvSpPr>
        <p:spPr/>
        <p:txBody>
          <a:bodyPr>
            <a:normAutofit fontScale="92500" lnSpcReduction="20000"/>
          </a:bodyPr>
          <a:lstStyle/>
          <a:p>
            <a:pPr marL="0" indent="0">
              <a:spcBef>
                <a:spcPts val="1500"/>
              </a:spcBef>
              <a:spcAft>
                <a:spcPts val="1500"/>
              </a:spcAft>
              <a:buNone/>
            </a:pPr>
            <a:r>
              <a:rPr lang="en-US" sz="1800" b="1" dirty="0">
                <a:solidFill>
                  <a:srgbClr val="0D0D0D"/>
                </a:solidFill>
                <a:effectLst/>
                <a:highlight>
                  <a:srgbClr val="FFFFFF"/>
                </a:highlight>
                <a:latin typeface="Segoe UI" panose="020B0502040204020203" pitchFamily="34" charset="0"/>
                <a:ea typeface="Times New Roman" panose="02020603050405020304" pitchFamily="18" charset="0"/>
              </a:rPr>
              <a:t>Patterns:</a:t>
            </a:r>
            <a:endParaRPr lang="en-US" sz="1800" dirty="0">
              <a:effectLst/>
              <a:highlight>
                <a:srgbClr val="FFFFFF"/>
              </a:highlight>
              <a:latin typeface="Times New Roman" panose="02020603050405020304" pitchFamily="18" charset="0"/>
              <a:ea typeface="Times New Roman" panose="02020603050405020304" pitchFamily="18" charset="0"/>
            </a:endParaRPr>
          </a:p>
          <a:p>
            <a:pPr marL="342900" lvl="0" indent="-342900">
              <a:tabLst>
                <a:tab pos="457200" algn="l"/>
              </a:tabLst>
            </a:pPr>
            <a:r>
              <a:rPr lang="en-US" sz="1800" b="1" dirty="0">
                <a:solidFill>
                  <a:srgbClr val="0D0D0D"/>
                </a:solidFill>
                <a:effectLst/>
                <a:highlight>
                  <a:srgbClr val="FFFFFF"/>
                </a:highlight>
                <a:latin typeface="Segoe UI" panose="020B0502040204020203" pitchFamily="34" charset="0"/>
                <a:ea typeface="Times New Roman" panose="02020603050405020304" pitchFamily="18" charset="0"/>
              </a:rPr>
              <a:t>Repetitive Structures:</a:t>
            </a:r>
            <a:r>
              <a:rPr lang="en-US" sz="1800" dirty="0">
                <a:solidFill>
                  <a:srgbClr val="0D0D0D"/>
                </a:solidFill>
                <a:effectLst/>
                <a:highlight>
                  <a:srgbClr val="FFFFFF"/>
                </a:highlight>
                <a:latin typeface="Segoe UI" panose="020B0502040204020203" pitchFamily="34" charset="0"/>
                <a:ea typeface="Times New Roman" panose="02020603050405020304" pitchFamily="18" charset="0"/>
              </a:rPr>
              <a:t> Patterns refer to recurring structures or behaviors that occur predictably over time. They can manifest as regular fluctuations, cycles, or sequences in data or market behavior.</a:t>
            </a:r>
            <a:endParaRPr lang="en-US" sz="1800" dirty="0">
              <a:effectLst/>
              <a:highlight>
                <a:srgbClr val="FFFFFF"/>
              </a:highlight>
              <a:latin typeface="Times New Roman" panose="02020603050405020304" pitchFamily="18" charset="0"/>
              <a:ea typeface="Times New Roman" panose="02020603050405020304" pitchFamily="18" charset="0"/>
            </a:endParaRPr>
          </a:p>
          <a:p>
            <a:pPr marL="342900" lvl="0" indent="-342900">
              <a:tabLst>
                <a:tab pos="457200" algn="l"/>
              </a:tabLst>
            </a:pPr>
            <a:r>
              <a:rPr lang="en-US" sz="1800" b="1" dirty="0">
                <a:solidFill>
                  <a:srgbClr val="0D0D0D"/>
                </a:solidFill>
                <a:effectLst/>
                <a:highlight>
                  <a:srgbClr val="FFFFFF"/>
                </a:highlight>
                <a:latin typeface="Segoe UI" panose="020B0502040204020203" pitchFamily="34" charset="0"/>
                <a:ea typeface="Times New Roman" panose="02020603050405020304" pitchFamily="18" charset="0"/>
              </a:rPr>
              <a:t>Short to Medium-Term:</a:t>
            </a:r>
            <a:r>
              <a:rPr lang="en-US" sz="1800" dirty="0">
                <a:solidFill>
                  <a:srgbClr val="0D0D0D"/>
                </a:solidFill>
                <a:effectLst/>
                <a:highlight>
                  <a:srgbClr val="FFFFFF"/>
                </a:highlight>
                <a:latin typeface="Segoe UI" panose="020B0502040204020203" pitchFamily="34" charset="0"/>
                <a:ea typeface="Times New Roman" panose="02020603050405020304" pitchFamily="18" charset="0"/>
              </a:rPr>
              <a:t> Patterns typically unfold over shorter time frames compared to trends. (daily, weekly, monthly, ……..)</a:t>
            </a:r>
            <a:endParaRPr lang="en-US" sz="1800" dirty="0">
              <a:effectLst/>
              <a:highlight>
                <a:srgbClr val="FFFFFF"/>
              </a:highlight>
              <a:latin typeface="Times New Roman" panose="02020603050405020304" pitchFamily="18" charset="0"/>
              <a:ea typeface="Times New Roman" panose="02020603050405020304" pitchFamily="18" charset="0"/>
            </a:endParaRPr>
          </a:p>
          <a:p>
            <a:pPr marL="342900" lvl="0" indent="-342900">
              <a:tabLst>
                <a:tab pos="457200" algn="l"/>
              </a:tabLst>
            </a:pPr>
            <a:r>
              <a:rPr lang="en-US" sz="1800" b="1" dirty="0">
                <a:solidFill>
                  <a:srgbClr val="0D0D0D"/>
                </a:solidFill>
                <a:effectLst/>
                <a:highlight>
                  <a:srgbClr val="FFFFFF"/>
                </a:highlight>
                <a:latin typeface="Segoe UI" panose="020B0502040204020203" pitchFamily="34" charset="0"/>
                <a:ea typeface="Times New Roman" panose="02020603050405020304" pitchFamily="18" charset="0"/>
              </a:rPr>
              <a:t>Predictability:</a:t>
            </a:r>
            <a:r>
              <a:rPr lang="en-US" sz="1800" dirty="0">
                <a:solidFill>
                  <a:srgbClr val="0D0D0D"/>
                </a:solidFill>
                <a:effectLst/>
                <a:highlight>
                  <a:srgbClr val="FFFFFF"/>
                </a:highlight>
                <a:latin typeface="Segoe UI" panose="020B0502040204020203" pitchFamily="34" charset="0"/>
                <a:ea typeface="Times New Roman" panose="02020603050405020304" pitchFamily="18" charset="0"/>
              </a:rPr>
              <a:t> Patterns exhibit a degree of predictability, allowing businesses to anticipate future occurrences based on historical data and analysis.</a:t>
            </a:r>
            <a:endParaRPr lang="en-US" sz="1800" dirty="0">
              <a:effectLst/>
              <a:highlight>
                <a:srgbClr val="FFFFFF"/>
              </a:highlight>
              <a:latin typeface="Times New Roman" panose="02020603050405020304" pitchFamily="18" charset="0"/>
              <a:ea typeface="Times New Roman" panose="02020603050405020304" pitchFamily="18" charset="0"/>
            </a:endParaRPr>
          </a:p>
          <a:p>
            <a:pPr marL="342900" lvl="0" indent="-342900">
              <a:tabLst>
                <a:tab pos="457200" algn="l"/>
              </a:tabLst>
            </a:pPr>
            <a:r>
              <a:rPr lang="en-US" sz="1800" b="1" dirty="0">
                <a:solidFill>
                  <a:srgbClr val="0D0D0D"/>
                </a:solidFill>
                <a:effectLst/>
                <a:highlight>
                  <a:srgbClr val="FFFFFF"/>
                </a:highlight>
                <a:latin typeface="Segoe UI" panose="020B0502040204020203" pitchFamily="34" charset="0"/>
                <a:ea typeface="Times New Roman" panose="02020603050405020304" pitchFamily="18" charset="0"/>
              </a:rPr>
              <a:t>Examples of patterns</a:t>
            </a:r>
            <a:r>
              <a:rPr lang="en-US" sz="1800" dirty="0">
                <a:solidFill>
                  <a:srgbClr val="0D0D0D"/>
                </a:solidFill>
                <a:effectLst/>
                <a:highlight>
                  <a:srgbClr val="FFFFFF"/>
                </a:highlight>
                <a:latin typeface="Segoe UI" panose="020B0502040204020203" pitchFamily="34" charset="0"/>
                <a:ea typeface="Times New Roman" panose="02020603050405020304" pitchFamily="18" charset="0"/>
              </a:rPr>
              <a:t> include seasonal sales fluctuations, weekly consumer spending patterns, or the cyclical nature of economic recessions and recoveries.</a:t>
            </a:r>
            <a:endParaRPr lang="en-US" sz="1800" dirty="0">
              <a:effectLst/>
              <a:highlight>
                <a:srgbClr val="FFFFFF"/>
              </a:highligh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581368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F8E3D-F1E4-66E4-14E3-86E187F6DB5C}"/>
              </a:ext>
            </a:extLst>
          </p:cNvPr>
          <p:cNvSpPr>
            <a:spLocks noGrp="1"/>
          </p:cNvSpPr>
          <p:nvPr>
            <p:ph type="title"/>
          </p:nvPr>
        </p:nvSpPr>
        <p:spPr>
          <a:xfrm>
            <a:off x="838200" y="98475"/>
            <a:ext cx="10515600" cy="1592214"/>
          </a:xfrm>
        </p:spPr>
        <p:txBody>
          <a:bodyPr>
            <a:normAutofit fontScale="90000"/>
          </a:bodyPr>
          <a:lstStyle/>
          <a:p>
            <a:r>
              <a:rPr lang="en-US" sz="1800" b="1" kern="0" dirty="0">
                <a:solidFill>
                  <a:srgbClr val="0D0D0D"/>
                </a:solidFill>
                <a:effectLst/>
                <a:latin typeface="Segoe UI" panose="020B0502040204020203" pitchFamily="34" charset="0"/>
                <a:ea typeface="Times New Roman" panose="02020603050405020304" pitchFamily="18" charset="0"/>
                <a:cs typeface="Times New Roman" panose="02020603050405020304" pitchFamily="18" charset="0"/>
              </a:rPr>
              <a:t>The Impact of Trends vs. Patterns on Business</a:t>
            </a:r>
            <a:br>
              <a:rPr lang="en-US" sz="1800" b="1" kern="0" dirty="0">
                <a:solidFill>
                  <a:srgbClr val="0D0D0D"/>
                </a:solidFill>
                <a:effectLst/>
                <a:latin typeface="Segoe UI" panose="020B0502040204020203" pitchFamily="34" charset="0"/>
                <a:ea typeface="Times New Roman" panose="02020603050405020304" pitchFamily="18" charset="0"/>
                <a:cs typeface="Times New Roman" panose="02020603050405020304" pitchFamily="18" charset="0"/>
              </a:rPr>
            </a:br>
            <a:br>
              <a:rPr lang="en-US" sz="1800" kern="100" dirty="0">
                <a:effectLst/>
                <a:latin typeface="Aptos" panose="020B0004020202020204" pitchFamily="34" charset="0"/>
                <a:ea typeface="Aptos" panose="020B0004020202020204" pitchFamily="34" charset="0"/>
                <a:cs typeface="Times New Roman" panose="02020603050405020304" pitchFamily="18" charset="0"/>
              </a:rPr>
            </a:br>
            <a:r>
              <a:rPr lang="en-US" sz="1800" dirty="0">
                <a:solidFill>
                  <a:srgbClr val="0D0D0D"/>
                </a:solidFill>
                <a:effectLst/>
                <a:highlight>
                  <a:srgbClr val="FFFFFF"/>
                </a:highlight>
                <a:latin typeface="Segoe UI" panose="020B0502040204020203" pitchFamily="34" charset="0"/>
                <a:ea typeface="Times New Roman" panose="02020603050405020304" pitchFamily="18" charset="0"/>
              </a:rPr>
              <a:t>Trends and patterns both play significant roles in influencing business decisions and outcomes, but they operate in slightly different ways.</a:t>
            </a:r>
            <a:br>
              <a:rPr lang="en-US" sz="1800" dirty="0">
                <a:effectLst/>
                <a:highlight>
                  <a:srgbClr val="FFFFFF"/>
                </a:highlight>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A269DA1C-A9E6-29AE-D465-B9BE62B2DCB2}"/>
              </a:ext>
            </a:extLst>
          </p:cNvPr>
          <p:cNvSpPr>
            <a:spLocks noGrp="1"/>
          </p:cNvSpPr>
          <p:nvPr>
            <p:ph sz="half" idx="1"/>
          </p:nvPr>
        </p:nvSpPr>
        <p:spPr/>
        <p:txBody>
          <a:bodyPr/>
          <a:lstStyle/>
          <a:p>
            <a:r>
              <a:rPr lang="en-US" sz="1800" b="1" dirty="0">
                <a:solidFill>
                  <a:srgbClr val="0D0D0D"/>
                </a:solidFill>
                <a:effectLst/>
                <a:highlight>
                  <a:srgbClr val="FFFFFF"/>
                </a:highlight>
                <a:latin typeface="Segoe UI" panose="020B0502040204020203" pitchFamily="34" charset="0"/>
                <a:ea typeface="Times New Roman" panose="02020603050405020304" pitchFamily="18" charset="0"/>
              </a:rPr>
              <a:t>Trends</a:t>
            </a:r>
            <a:r>
              <a:rPr lang="en-US" sz="1800" dirty="0">
                <a:solidFill>
                  <a:srgbClr val="0D0D0D"/>
                </a:solidFill>
                <a:effectLst/>
                <a:highlight>
                  <a:srgbClr val="FFFFFF"/>
                </a:highlight>
                <a:latin typeface="Segoe UI" panose="020B0502040204020203" pitchFamily="34" charset="0"/>
                <a:ea typeface="Times New Roman" panose="02020603050405020304" pitchFamily="18" charset="0"/>
              </a:rPr>
              <a:t>: In business, trends can encompass a wide range of factors, including consumer preferences, market demand, technological advancements, and economic conditions. Identifying and understanding trends is crucial for businesses to stay competitive and relevant. For example, businesses may need to adapt their products, services, or marketing strategies to align with emerging trends in their industry.</a:t>
            </a:r>
            <a:endParaRPr lang="en-US" sz="1800" dirty="0">
              <a:effectLst/>
              <a:highlight>
                <a:srgbClr val="FFFFFF"/>
              </a:highlight>
              <a:latin typeface="Times New Roman" panose="02020603050405020304" pitchFamily="18" charset="0"/>
              <a:ea typeface="Times New Roman" panose="02020603050405020304" pitchFamily="18" charset="0"/>
            </a:endParaRPr>
          </a:p>
          <a:p>
            <a:endParaRPr lang="en-US" dirty="0"/>
          </a:p>
        </p:txBody>
      </p:sp>
      <p:sp>
        <p:nvSpPr>
          <p:cNvPr id="4" name="Content Placeholder 3">
            <a:extLst>
              <a:ext uri="{FF2B5EF4-FFF2-40B4-BE49-F238E27FC236}">
                <a16:creationId xmlns:a16="http://schemas.microsoft.com/office/drawing/2014/main" id="{C859C1CC-0455-69C4-F63B-53070925EED5}"/>
              </a:ext>
            </a:extLst>
          </p:cNvPr>
          <p:cNvSpPr>
            <a:spLocks noGrp="1"/>
          </p:cNvSpPr>
          <p:nvPr>
            <p:ph sz="half" idx="2"/>
          </p:nvPr>
        </p:nvSpPr>
        <p:spPr/>
        <p:txBody>
          <a:bodyPr/>
          <a:lstStyle/>
          <a:p>
            <a:r>
              <a:rPr lang="en-US" sz="1800" b="1" dirty="0">
                <a:solidFill>
                  <a:srgbClr val="0D0D0D"/>
                </a:solidFill>
                <a:effectLst/>
                <a:highlight>
                  <a:srgbClr val="FFFFFF"/>
                </a:highlight>
                <a:latin typeface="Segoe UI" panose="020B0502040204020203" pitchFamily="34" charset="0"/>
                <a:ea typeface="Times New Roman" panose="02020603050405020304" pitchFamily="18" charset="0"/>
              </a:rPr>
              <a:t>Patterns</a:t>
            </a:r>
            <a:r>
              <a:rPr lang="en-US" sz="1800" dirty="0">
                <a:solidFill>
                  <a:srgbClr val="0D0D0D"/>
                </a:solidFill>
                <a:effectLst/>
                <a:highlight>
                  <a:srgbClr val="FFFFFF"/>
                </a:highlight>
                <a:latin typeface="Segoe UI" panose="020B0502040204020203" pitchFamily="34" charset="0"/>
                <a:ea typeface="Times New Roman" panose="02020603050405020304" pitchFamily="18" charset="0"/>
              </a:rPr>
              <a:t>: Patterns are recurring themes or behaviors that can be observed over time. They often arise from the analysis of data and can provide valuable insights into past and present circumstances. Patterns in business data can include seasonal fluctuations in sales, customer buying behaviors, or operational inefficiencies. Recognizing patterns allows businesses to anticipate future events, optimize processes, and make informed decisions.</a:t>
            </a:r>
            <a:endParaRPr lang="en-US" sz="1800" dirty="0">
              <a:effectLst/>
              <a:highlight>
                <a:srgbClr val="FFFFFF"/>
              </a:highligh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910132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37884-A1AE-2A49-DA9A-CDED791ECD5A}"/>
              </a:ext>
            </a:extLst>
          </p:cNvPr>
          <p:cNvSpPr>
            <a:spLocks noGrp="1"/>
          </p:cNvSpPr>
          <p:nvPr>
            <p:ph type="title"/>
          </p:nvPr>
        </p:nvSpPr>
        <p:spPr/>
        <p:txBody>
          <a:bodyPr/>
          <a:lstStyle/>
          <a:p>
            <a:r>
              <a:rPr lang="en-US" sz="1800" dirty="0">
                <a:solidFill>
                  <a:srgbClr val="0D0D0D"/>
                </a:solidFill>
                <a:effectLst/>
                <a:highlight>
                  <a:srgbClr val="FFFFFF"/>
                </a:highlight>
                <a:latin typeface="Segoe UI" panose="020B0502040204020203" pitchFamily="34" charset="0"/>
                <a:ea typeface="Times New Roman" panose="02020603050405020304" pitchFamily="18" charset="0"/>
              </a:rPr>
              <a:t>The impact of trends and patterns on business can be summarized as follows:</a:t>
            </a:r>
            <a:br>
              <a:rPr lang="en-US" sz="1800" dirty="0">
                <a:effectLst/>
                <a:highlight>
                  <a:srgbClr val="FFFFFF"/>
                </a:highlight>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D0AB4772-D349-B4E7-AD93-C92E160CA458}"/>
              </a:ext>
            </a:extLst>
          </p:cNvPr>
          <p:cNvSpPr>
            <a:spLocks noGrp="1"/>
          </p:cNvSpPr>
          <p:nvPr>
            <p:ph idx="1"/>
          </p:nvPr>
        </p:nvSpPr>
        <p:spPr/>
        <p:txBody>
          <a:bodyPr/>
          <a:lstStyle/>
          <a:p>
            <a:pPr marL="342900" lvl="0" indent="-342900">
              <a:buSzPts val="1000"/>
              <a:buFont typeface="Symbol" panose="05050102010706020507" pitchFamily="18" charset="2"/>
              <a:buChar char=""/>
              <a:tabLst>
                <a:tab pos="457200" algn="l"/>
              </a:tabLst>
            </a:pPr>
            <a:r>
              <a:rPr lang="en-US" sz="1800" b="1" dirty="0">
                <a:solidFill>
                  <a:srgbClr val="0D0D0D"/>
                </a:solidFill>
                <a:effectLst/>
                <a:highlight>
                  <a:srgbClr val="FFFFFF"/>
                </a:highlight>
                <a:latin typeface="Segoe UI" panose="020B0502040204020203" pitchFamily="34" charset="0"/>
                <a:ea typeface="Times New Roman" panose="02020603050405020304" pitchFamily="18" charset="0"/>
              </a:rPr>
              <a:t>Strategic Planning</a:t>
            </a:r>
            <a:r>
              <a:rPr lang="en-US" sz="1800" dirty="0">
                <a:solidFill>
                  <a:srgbClr val="0D0D0D"/>
                </a:solidFill>
                <a:effectLst/>
                <a:highlight>
                  <a:srgbClr val="FFFFFF"/>
                </a:highlight>
                <a:latin typeface="Segoe UI" panose="020B0502040204020203" pitchFamily="34" charset="0"/>
                <a:ea typeface="Times New Roman" panose="02020603050405020304" pitchFamily="18" charset="0"/>
              </a:rPr>
              <a:t>: Both trends and patterns inform strategic planning efforts. Understanding long-term trends helps businesses anticipate future market conditions and adapt their strategies accordingly. Analyzing patterns enables businesses to optimize operations, improve efficiency, and capitalize on opportunities.</a:t>
            </a:r>
            <a:endParaRPr lang="en-US" sz="1800" dirty="0">
              <a:effectLst/>
              <a:highlight>
                <a:srgbClr val="FFFFFF"/>
              </a:highligh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US" sz="1800" b="1" dirty="0">
                <a:solidFill>
                  <a:srgbClr val="0D0D0D"/>
                </a:solidFill>
                <a:effectLst/>
                <a:highlight>
                  <a:srgbClr val="FFFFFF"/>
                </a:highlight>
                <a:latin typeface="Segoe UI" panose="020B0502040204020203" pitchFamily="34" charset="0"/>
                <a:ea typeface="Times New Roman" panose="02020603050405020304" pitchFamily="18" charset="0"/>
              </a:rPr>
              <a:t>Decision Making</a:t>
            </a:r>
            <a:r>
              <a:rPr lang="en-US" sz="1800" dirty="0">
                <a:solidFill>
                  <a:srgbClr val="0D0D0D"/>
                </a:solidFill>
                <a:effectLst/>
                <a:highlight>
                  <a:srgbClr val="FFFFFF"/>
                </a:highlight>
                <a:latin typeface="Segoe UI" panose="020B0502040204020203" pitchFamily="34" charset="0"/>
                <a:ea typeface="Times New Roman" panose="02020603050405020304" pitchFamily="18" charset="0"/>
              </a:rPr>
              <a:t>: Trends and patterns guide decision-making processes across various functions within a business. For example, marketing decisions may be influenced by consumer trends and purchasing patterns, while operational decisions may be based on production or supply chain patterns.</a:t>
            </a:r>
            <a:endParaRPr lang="en-US" sz="1800" dirty="0">
              <a:effectLst/>
              <a:highlight>
                <a:srgbClr val="FFFFFF"/>
              </a:highligh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877549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7EC95-F00D-A54D-CC6C-D5476C1D2590}"/>
              </a:ext>
            </a:extLst>
          </p:cNvPr>
          <p:cNvSpPr>
            <a:spLocks noGrp="1"/>
          </p:cNvSpPr>
          <p:nvPr>
            <p:ph type="title"/>
          </p:nvPr>
        </p:nvSpPr>
        <p:spPr/>
        <p:txBody>
          <a:bodyPr/>
          <a:lstStyle/>
          <a:p>
            <a:r>
              <a:rPr lang="en-US" dirty="0"/>
              <a:t>Cont.’</a:t>
            </a:r>
          </a:p>
        </p:txBody>
      </p:sp>
      <p:sp>
        <p:nvSpPr>
          <p:cNvPr id="3" name="Content Placeholder 2">
            <a:extLst>
              <a:ext uri="{FF2B5EF4-FFF2-40B4-BE49-F238E27FC236}">
                <a16:creationId xmlns:a16="http://schemas.microsoft.com/office/drawing/2014/main" id="{7451B096-91A9-9194-34C2-EB5489514071}"/>
              </a:ext>
            </a:extLst>
          </p:cNvPr>
          <p:cNvSpPr>
            <a:spLocks noGrp="1"/>
          </p:cNvSpPr>
          <p:nvPr>
            <p:ph idx="1"/>
          </p:nvPr>
        </p:nvSpPr>
        <p:spPr/>
        <p:txBody>
          <a:bodyPr/>
          <a:lstStyle/>
          <a:p>
            <a:pPr marL="342900" lvl="0" indent="-342900">
              <a:buSzPts val="1000"/>
              <a:buFont typeface="Symbol" panose="05050102010706020507" pitchFamily="18" charset="2"/>
              <a:buChar char=""/>
              <a:tabLst>
                <a:tab pos="457200" algn="l"/>
              </a:tabLst>
            </a:pPr>
            <a:r>
              <a:rPr lang="en-US" sz="1800" b="1" dirty="0">
                <a:solidFill>
                  <a:srgbClr val="0D0D0D"/>
                </a:solidFill>
                <a:effectLst/>
                <a:highlight>
                  <a:srgbClr val="FFFFFF"/>
                </a:highlight>
                <a:latin typeface="Segoe UI" panose="020B0502040204020203" pitchFamily="34" charset="0"/>
                <a:ea typeface="Times New Roman" panose="02020603050405020304" pitchFamily="18" charset="0"/>
              </a:rPr>
              <a:t>Innovation</a:t>
            </a:r>
            <a:r>
              <a:rPr lang="en-US" sz="1800" dirty="0">
                <a:solidFill>
                  <a:srgbClr val="0D0D0D"/>
                </a:solidFill>
                <a:effectLst/>
                <a:highlight>
                  <a:srgbClr val="FFFFFF"/>
                </a:highlight>
                <a:latin typeface="Segoe UI" panose="020B0502040204020203" pitchFamily="34" charset="0"/>
                <a:ea typeface="Times New Roman" panose="02020603050405020304" pitchFamily="18" charset="0"/>
              </a:rPr>
              <a:t>: Trends often drive innovation by creating demand for new products, services, or business models. By identifying emerging trends, businesses can innovate proactively to meet evolving customer needs and preferences. Patterns, on the other hand, can highlight areas where innovation is needed to address recurring issues or inefficiencies.</a:t>
            </a:r>
            <a:endParaRPr lang="en-US" sz="1800" dirty="0">
              <a:effectLst/>
              <a:highlight>
                <a:srgbClr val="FFFFFF"/>
              </a:highligh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US" sz="1800" b="1" dirty="0">
                <a:solidFill>
                  <a:srgbClr val="0D0D0D"/>
                </a:solidFill>
                <a:effectLst/>
                <a:highlight>
                  <a:srgbClr val="FFFFFF"/>
                </a:highlight>
                <a:latin typeface="Segoe UI" panose="020B0502040204020203" pitchFamily="34" charset="0"/>
                <a:ea typeface="Times New Roman" panose="02020603050405020304" pitchFamily="18" charset="0"/>
              </a:rPr>
              <a:t>Risk Management</a:t>
            </a:r>
            <a:r>
              <a:rPr lang="en-US" sz="1800" dirty="0">
                <a:solidFill>
                  <a:srgbClr val="0D0D0D"/>
                </a:solidFill>
                <a:effectLst/>
                <a:highlight>
                  <a:srgbClr val="FFFFFF"/>
                </a:highlight>
                <a:latin typeface="Segoe UI" panose="020B0502040204020203" pitchFamily="34" charset="0"/>
                <a:ea typeface="Times New Roman" panose="02020603050405020304" pitchFamily="18" charset="0"/>
              </a:rPr>
              <a:t>: Both trends and patterns are important considerations in risk management. Anticipating future trends allows businesses to proactively mitigate risks and seize opportunities. Analyzing patterns helps businesses identify potential risks and vulnerabilities, enabling them to implement preventive measures or contingency plans.</a:t>
            </a:r>
            <a:endParaRPr lang="en-US" sz="1800" dirty="0">
              <a:effectLst/>
              <a:highlight>
                <a:srgbClr val="FFFFFF"/>
              </a:highligh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587644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A4A97-10D7-B1BD-F9B2-34A965A972BF}"/>
              </a:ext>
            </a:extLst>
          </p:cNvPr>
          <p:cNvSpPr>
            <a:spLocks noGrp="1"/>
          </p:cNvSpPr>
          <p:nvPr>
            <p:ph type="title"/>
          </p:nvPr>
        </p:nvSpPr>
        <p:spPr/>
        <p:txBody>
          <a:bodyPr/>
          <a:lstStyle/>
          <a:p>
            <a:r>
              <a:rPr lang="en-US" dirty="0"/>
              <a:t>Cont.’</a:t>
            </a:r>
          </a:p>
        </p:txBody>
      </p:sp>
      <p:sp>
        <p:nvSpPr>
          <p:cNvPr id="3" name="Content Placeholder 2">
            <a:extLst>
              <a:ext uri="{FF2B5EF4-FFF2-40B4-BE49-F238E27FC236}">
                <a16:creationId xmlns:a16="http://schemas.microsoft.com/office/drawing/2014/main" id="{22156AB5-6CFA-8B85-8E66-9A3756ACCE23}"/>
              </a:ext>
            </a:extLst>
          </p:cNvPr>
          <p:cNvSpPr>
            <a:spLocks noGrp="1"/>
          </p:cNvSpPr>
          <p:nvPr>
            <p:ph idx="1"/>
          </p:nvPr>
        </p:nvSpPr>
        <p:spPr/>
        <p:txBody>
          <a:bodyPr/>
          <a:lstStyle/>
          <a:p>
            <a:pPr marL="342900" lvl="0" indent="-342900">
              <a:buSzPts val="1000"/>
              <a:buFont typeface="Symbol" panose="05050102010706020507" pitchFamily="18" charset="2"/>
              <a:buChar char=""/>
              <a:tabLst>
                <a:tab pos="457200" algn="l"/>
              </a:tabLst>
            </a:pPr>
            <a:r>
              <a:rPr lang="en-US" sz="1800" b="1" dirty="0">
                <a:solidFill>
                  <a:srgbClr val="0D0D0D"/>
                </a:solidFill>
                <a:effectLst/>
                <a:highlight>
                  <a:srgbClr val="FFFFFF"/>
                </a:highlight>
                <a:latin typeface="Segoe UI" panose="020B0502040204020203" pitchFamily="34" charset="0"/>
                <a:ea typeface="Times New Roman" panose="02020603050405020304" pitchFamily="18" charset="0"/>
              </a:rPr>
              <a:t>Competitive Advantage</a:t>
            </a:r>
            <a:r>
              <a:rPr lang="en-US" sz="1800" dirty="0">
                <a:solidFill>
                  <a:srgbClr val="0D0D0D"/>
                </a:solidFill>
                <a:effectLst/>
                <a:highlight>
                  <a:srgbClr val="FFFFFF"/>
                </a:highlight>
                <a:latin typeface="Segoe UI" panose="020B0502040204020203" pitchFamily="34" charset="0"/>
                <a:ea typeface="Times New Roman" panose="02020603050405020304" pitchFamily="18" charset="0"/>
              </a:rPr>
              <a:t>: Businesses that effectively monitor and respond to trends and patterns can gain a competitive advantage in the marketplace. By staying ahead of emerging trends and leveraging insights from data patterns, businesses can differentiate themselves, attract customers, and drive growth.</a:t>
            </a:r>
            <a:endParaRPr lang="en-US" sz="1800" dirty="0">
              <a:effectLst/>
              <a:highlight>
                <a:srgbClr val="FFFFFF"/>
              </a:highlight>
              <a:latin typeface="Times New Roman" panose="02020603050405020304" pitchFamily="18" charset="0"/>
              <a:ea typeface="Times New Roman" panose="02020603050405020304" pitchFamily="18" charset="0"/>
            </a:endParaRPr>
          </a:p>
          <a:p>
            <a:pPr marL="247650">
              <a:lnSpc>
                <a:spcPct val="115000"/>
              </a:lnSpc>
              <a:spcAft>
                <a:spcPts val="800"/>
              </a:spcAft>
            </a:pP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3726486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162</TotalTime>
  <Words>2763</Words>
  <Application>Microsoft Office PowerPoint</Application>
  <PresentationFormat>Widescreen</PresentationFormat>
  <Paragraphs>108</Paragraphs>
  <Slides>26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Aptos</vt:lpstr>
      <vt:lpstr>Aptos Display</vt:lpstr>
      <vt:lpstr>Arial</vt:lpstr>
      <vt:lpstr>Segoe UI</vt:lpstr>
      <vt:lpstr>Symbol</vt:lpstr>
      <vt:lpstr>Times New Roman</vt:lpstr>
      <vt:lpstr>Office Theme</vt:lpstr>
      <vt:lpstr>Title:  "Decoding Trends and Patterns: Navigating Business Dynamics in an Ever-Evolving Landscape" </vt:lpstr>
      <vt:lpstr>Introduction</vt:lpstr>
      <vt:lpstr>Importance of Identifying Trends and Patterns in Business</vt:lpstr>
      <vt:lpstr>Cont.’</vt:lpstr>
      <vt:lpstr>DIFFERENCE BETWEEN  TRENDS AND  PATTERNS </vt:lpstr>
      <vt:lpstr>The Impact of Trends vs. Patterns on Business  Trends and patterns both play significant roles in influencing business decisions and outcomes, but they operate in slightly different ways. </vt:lpstr>
      <vt:lpstr>The impact of trends and patterns on business can be summarized as follows: </vt:lpstr>
      <vt:lpstr>Cont.’</vt:lpstr>
      <vt:lpstr>Cont.’</vt:lpstr>
      <vt:lpstr>IDENTIFYING AND ANALYZING TRENDS   Here's a structured approach to identifying and analyzing trends:</vt:lpstr>
      <vt:lpstr>Cont.’</vt:lpstr>
      <vt:lpstr>Cont.’</vt:lpstr>
      <vt:lpstr>RECOGNIZING PATTERNS FOR STRATEGIC ADVANTAGE   </vt:lpstr>
      <vt:lpstr>Cont.’</vt:lpstr>
      <vt:lpstr>Cont.’</vt:lpstr>
      <vt:lpstr>Cont.’</vt:lpstr>
      <vt:lpstr>Anticipating Future Trends and Patterns </vt:lpstr>
      <vt:lpstr>Cont.’</vt:lpstr>
      <vt:lpstr>PowerPoint Presentation</vt:lpstr>
      <vt:lpstr>Cont.’</vt:lpstr>
      <vt:lpstr>PowerPoint Presentation</vt:lpstr>
      <vt:lpstr>STRATEGIES FOR IMPLEMENTATION  Steps to Integrate Trend and Pattern Analysis into Business Processes: </vt:lpstr>
      <vt:lpstr>Cont.’</vt:lpstr>
      <vt:lpstr>Building a Culture of Innovation and Adaptability: </vt:lpstr>
      <vt:lpstr>Cont.’</vt:lpstr>
      <vt:lpstr>Conclusion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"Decoding Trends and Patterns: Navigating Business Dynamics in an Ever-Evolving Landscape" </dc:title>
  <dc:creator>Dr. Bizimana Vincent</dc:creator>
  <cp:lastModifiedBy>Dr. Bizimana Vincent</cp:lastModifiedBy>
  <cp:revision>1</cp:revision>
  <dcterms:created xsi:type="dcterms:W3CDTF">2024-04-27T09:16:15Z</dcterms:created>
  <dcterms:modified xsi:type="dcterms:W3CDTF">2024-04-27T11:59:09Z</dcterms:modified>
</cp:coreProperties>
</file>